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7" r:id="rId3"/>
    <p:sldId id="284" r:id="rId4"/>
    <p:sldId id="293" r:id="rId5"/>
    <p:sldId id="286" r:id="rId6"/>
    <p:sldId id="285" r:id="rId7"/>
    <p:sldId id="299" r:id="rId8"/>
    <p:sldId id="287" r:id="rId9"/>
    <p:sldId id="288" r:id="rId10"/>
    <p:sldId id="289" r:id="rId11"/>
    <p:sldId id="290" r:id="rId12"/>
    <p:sldId id="291" r:id="rId13"/>
    <p:sldId id="292" r:id="rId14"/>
    <p:sldId id="294" r:id="rId15"/>
    <p:sldId id="295" r:id="rId16"/>
    <p:sldId id="296" r:id="rId17"/>
    <p:sldId id="297" r:id="rId18"/>
    <p:sldId id="298" r:id="rId19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5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D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2" autoAdjust="0"/>
  </p:normalViewPr>
  <p:slideViewPr>
    <p:cSldViewPr snapToGrid="0" snapToObjects="1">
      <p:cViewPr varScale="1">
        <p:scale>
          <a:sx n="108" d="100"/>
          <a:sy n="108" d="100"/>
        </p:scale>
        <p:origin x="730" y="106"/>
      </p:cViewPr>
      <p:guideLst>
        <p:guide orient="horz" pos="155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EF48-406B-7C49-BEA9-3CAD39CB2E5A}" type="datetimeFigureOut">
              <a:rPr lang="es-ES" smtClean="0"/>
              <a:t>25/05/2018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722C-2762-E348-9022-BA80F58E57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9530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EF48-406B-7C49-BEA9-3CAD39CB2E5A}" type="datetimeFigureOut">
              <a:rPr lang="es-ES" smtClean="0"/>
              <a:t>25/05/2018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722C-2762-E348-9022-BA80F58E57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242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EF48-406B-7C49-BEA9-3CAD39CB2E5A}" type="datetimeFigureOut">
              <a:rPr lang="es-ES" smtClean="0"/>
              <a:t>25/05/2018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722C-2762-E348-9022-BA80F58E57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760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  <a:lvl2pPr marL="742950" indent="-285750">
              <a:buSzPct val="100000"/>
              <a:buFontTx/>
              <a:buBlip>
                <a:blip r:embed="rId2"/>
              </a:buBlip>
              <a:defRPr/>
            </a:lvl2pPr>
            <a:lvl3pPr marL="1143000" indent="-228600">
              <a:buSzPct val="100000"/>
              <a:buFontTx/>
              <a:buBlip>
                <a:blip r:embed="rId2"/>
              </a:buBlip>
              <a:defRPr/>
            </a:lvl3pPr>
            <a:lvl4pPr marL="1600200" indent="-228600">
              <a:buSzPct val="100000"/>
              <a:buFontTx/>
              <a:buBlip>
                <a:blip r:embed="rId2"/>
              </a:buBlip>
              <a:defRPr/>
            </a:lvl4pPr>
            <a:lvl5pPr marL="2057400" indent="-228600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EF48-406B-7C49-BEA9-3CAD39CB2E5A}" type="datetimeFigureOut">
              <a:rPr lang="es-ES" smtClean="0"/>
              <a:t>25/05/2018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722C-2762-E348-9022-BA80F58E572A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Shape 66"/>
          <p:cNvSpPr/>
          <p:nvPr userDrawn="1"/>
        </p:nvSpPr>
        <p:spPr>
          <a:xfrm>
            <a:off x="137737" y="100860"/>
            <a:ext cx="8866255" cy="4895911"/>
          </a:xfrm>
          <a:prstGeom prst="rect">
            <a:avLst/>
          </a:prstGeom>
          <a:noFill/>
          <a:ln w="88900">
            <a:solidFill>
              <a:srgbClr val="374D8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314093"/>
            <a:ext cx="1042472" cy="74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1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EF48-406B-7C49-BEA9-3CAD39CB2E5A}" type="datetimeFigureOut">
              <a:rPr lang="es-ES" smtClean="0"/>
              <a:t>25/05/2018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722C-2762-E348-9022-BA80F58E57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049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EF48-406B-7C49-BEA9-3CAD39CB2E5A}" type="datetimeFigureOut">
              <a:rPr lang="es-ES" smtClean="0"/>
              <a:t>25/05/2018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722C-2762-E348-9022-BA80F58E57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043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EF48-406B-7C49-BEA9-3CAD39CB2E5A}" type="datetimeFigureOut">
              <a:rPr lang="es-ES" smtClean="0"/>
              <a:t>25/05/2018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722C-2762-E348-9022-BA80F58E57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91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EF48-406B-7C49-BEA9-3CAD39CB2E5A}" type="datetimeFigureOut">
              <a:rPr lang="es-ES" smtClean="0"/>
              <a:t>25/05/2018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722C-2762-E348-9022-BA80F58E57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993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EF48-406B-7C49-BEA9-3CAD39CB2E5A}" type="datetimeFigureOut">
              <a:rPr lang="es-ES" smtClean="0"/>
              <a:t>25/05/2018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722C-2762-E348-9022-BA80F58E57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7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EF48-406B-7C49-BEA9-3CAD39CB2E5A}" type="datetimeFigureOut">
              <a:rPr lang="es-ES" smtClean="0"/>
              <a:t>25/05/2018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722C-2762-E348-9022-BA80F58E57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786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EF48-406B-7C49-BEA9-3CAD39CB2E5A}" type="datetimeFigureOut">
              <a:rPr lang="es-ES" smtClean="0"/>
              <a:t>25/05/2018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722C-2762-E348-9022-BA80F58E57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693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CEF48-406B-7C49-BEA9-3CAD39CB2E5A}" type="datetimeFigureOut">
              <a:rPr lang="es-ES" smtClean="0"/>
              <a:t>25/05/2018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722C-2762-E348-9022-BA80F58E572A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 descr="AdobeStock_104050111.jpe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145"/>
            <a:ext cx="9144000" cy="52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13" Type="http://schemas.openxmlformats.org/officeDocument/2006/relationships/image" Target="../media/image36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12" Type="http://schemas.openxmlformats.org/officeDocument/2006/relationships/image" Target="../media/image35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11" Type="http://schemas.openxmlformats.org/officeDocument/2006/relationships/image" Target="../media/image34.jpg"/><Relationship Id="rId5" Type="http://schemas.openxmlformats.org/officeDocument/2006/relationships/image" Target="../media/image28.jpg"/><Relationship Id="rId15" Type="http://schemas.openxmlformats.org/officeDocument/2006/relationships/image" Target="../media/image38.jpg"/><Relationship Id="rId10" Type="http://schemas.openxmlformats.org/officeDocument/2006/relationships/image" Target="../media/image33.jpeg"/><Relationship Id="rId4" Type="http://schemas.openxmlformats.org/officeDocument/2006/relationships/image" Target="../media/image27.jp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jpe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12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jpg"/><Relationship Id="rId9" Type="http://schemas.openxmlformats.org/officeDocument/2006/relationships/image" Target="../media/image18.png"/><Relationship Id="rId1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AdobeStock_10405011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145"/>
            <a:ext cx="9144000" cy="525264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4915" y="2715820"/>
            <a:ext cx="6742053" cy="1102519"/>
          </a:xfrm>
        </p:spPr>
        <p:txBody>
          <a:bodyPr>
            <a:normAutofit fontScale="90000"/>
          </a:bodyPr>
          <a:lstStyle/>
          <a:p>
            <a:r>
              <a:rPr lang="es-MX" dirty="0">
                <a:latin typeface="Gill Sans"/>
                <a:cs typeface="Gill Sans"/>
              </a:rPr>
              <a:t>Oficina de Comunicación</a:t>
            </a:r>
            <a:br>
              <a:rPr lang="es-MX" dirty="0">
                <a:latin typeface="Gill Sans"/>
                <a:cs typeface="Gill Sans"/>
              </a:rPr>
            </a:br>
            <a:br>
              <a:rPr lang="es-MX" sz="3100" dirty="0">
                <a:latin typeface="Gill Sans"/>
                <a:cs typeface="Gill Sans"/>
              </a:rPr>
            </a:br>
            <a:endParaRPr lang="es-MX" dirty="0">
              <a:latin typeface="Gill Sans"/>
              <a:cs typeface="Gill Sans"/>
            </a:endParaRPr>
          </a:p>
        </p:txBody>
      </p:sp>
      <p:sp>
        <p:nvSpPr>
          <p:cNvPr id="5" name="Shape 66"/>
          <p:cNvSpPr/>
          <p:nvPr/>
        </p:nvSpPr>
        <p:spPr>
          <a:xfrm>
            <a:off x="137737" y="100860"/>
            <a:ext cx="8866255" cy="4895911"/>
          </a:xfrm>
          <a:prstGeom prst="rect">
            <a:avLst/>
          </a:prstGeom>
          <a:noFill/>
          <a:ln w="88900">
            <a:solidFill>
              <a:srgbClr val="374D8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826" y="412122"/>
            <a:ext cx="2503958" cy="1799381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 flipV="1">
            <a:off x="2292701" y="3405635"/>
            <a:ext cx="4412212" cy="41230"/>
          </a:xfrm>
          <a:prstGeom prst="line">
            <a:avLst/>
          </a:prstGeom>
          <a:ln>
            <a:solidFill>
              <a:srgbClr val="374D8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487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Obras jesuitas en México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6091" y="1200151"/>
            <a:ext cx="8229600" cy="339447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s-MX" sz="1800" b="1" dirty="0"/>
              <a:t>Derechos de indígenas:</a:t>
            </a:r>
          </a:p>
          <a:p>
            <a:endParaRPr lang="es-MX" sz="1800" dirty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r>
              <a:rPr lang="es-MX" sz="1800" b="1" dirty="0"/>
              <a:t>Migrantes y refugiados:</a:t>
            </a:r>
          </a:p>
          <a:p>
            <a:pPr marL="0" indent="0">
              <a:buNone/>
            </a:pPr>
            <a:endParaRPr lang="es-MX" sz="1800" dirty="0"/>
          </a:p>
          <a:p>
            <a:endParaRPr lang="es-MX" sz="1800" dirty="0"/>
          </a:p>
          <a:p>
            <a:pPr marL="0" indent="0">
              <a:buNone/>
            </a:pPr>
            <a:endParaRPr lang="es-MX" sz="1800" dirty="0"/>
          </a:p>
          <a:p>
            <a:r>
              <a:rPr lang="es-MX" sz="1800" b="1" dirty="0"/>
              <a:t>Centros de espiritualidad y ejercicios:</a:t>
            </a:r>
          </a:p>
          <a:p>
            <a:pPr marL="0" indent="0">
              <a:buNone/>
            </a:pPr>
            <a:endParaRPr lang="es-MX" sz="1800" dirty="0"/>
          </a:p>
        </p:txBody>
      </p:sp>
      <p:pic>
        <p:nvPicPr>
          <p:cNvPr id="20" name="Imagen 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33" y="1630388"/>
            <a:ext cx="652403" cy="88268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1" name="Imagen 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577" y="1616207"/>
            <a:ext cx="646228" cy="8968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2" name="Imagen 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92" y="1640756"/>
            <a:ext cx="646228" cy="88619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3" name="Imagen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007" y="1675130"/>
            <a:ext cx="628155" cy="8518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4" name="Imagen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3" y="2892274"/>
            <a:ext cx="668257" cy="88619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577" y="2875406"/>
            <a:ext cx="1446443" cy="90306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5" name="Imagen 2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007" y="2892274"/>
            <a:ext cx="628155" cy="88619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6" name="Imagen 25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05192"/>
            <a:ext cx="1183106" cy="7145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7" name="Imagen 2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52" y="4178934"/>
            <a:ext cx="912291" cy="7408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8" name="Imagen 27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74" y="4189065"/>
            <a:ext cx="671288" cy="72055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9" name="Imagen 28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363" y="4203215"/>
            <a:ext cx="680528" cy="71851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0" name="Imagen 29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682" y="4180808"/>
            <a:ext cx="671287" cy="72055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1" name="Imagen 30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94" y="4164130"/>
            <a:ext cx="671287" cy="737233"/>
          </a:xfrm>
          <a:prstGeom prst="rect">
            <a:avLst/>
          </a:prstGeom>
        </p:spPr>
      </p:pic>
      <p:pic>
        <p:nvPicPr>
          <p:cNvPr id="32" name="Imagen 31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906" y="4164129"/>
            <a:ext cx="1348740" cy="73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8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/>
              <a:t>Reuniones de Comunicación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6091" y="1200151"/>
            <a:ext cx="8229600" cy="339447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0" indent="0">
              <a:buNone/>
            </a:pPr>
            <a:endParaRPr lang="es-MX" sz="1800" dirty="0"/>
          </a:p>
        </p:txBody>
      </p:sp>
      <p:pic>
        <p:nvPicPr>
          <p:cNvPr id="19" name="Imagen 18" descr="C:\Users\Xavier Hernández\Documents\20.- Noticias\20.2.- Noticias de Provincia\NOTICIAS PROVINCIA MEXICANA\Noticias de la Provincia Mexicana 2017\Material para noticias del mes\Octubre 2017\IMG_463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14" y="1420367"/>
            <a:ext cx="5407153" cy="2790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1096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/>
              <a:t>Reuniones de Comunicación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6091" y="1200151"/>
            <a:ext cx="8229600" cy="339447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1800" b="1" dirty="0"/>
              <a:t>Con la intención de mejorar la comunicación entre las obras jesuitas en México, se convoca cada mes a los directores de Comunicación:</a:t>
            </a:r>
          </a:p>
          <a:p>
            <a:pPr marL="0" indent="0">
              <a:buNone/>
            </a:pPr>
            <a:endParaRPr lang="en-GB" sz="1800" b="1" dirty="0"/>
          </a:p>
          <a:p>
            <a:pPr lvl="0"/>
            <a:r>
              <a:rPr lang="es-MX" sz="1800" dirty="0"/>
              <a:t>Convocación del mayor número de encargados de comunicación de las obras para que pueda haber una vinculación más amplia.</a:t>
            </a:r>
            <a:endParaRPr lang="en-GB" sz="1800" dirty="0"/>
          </a:p>
          <a:p>
            <a:pPr lvl="0"/>
            <a:r>
              <a:rPr lang="es-MX" sz="1800" dirty="0"/>
              <a:t>Implementación/mejoramiento de una plataforma de comunicación entre obras.</a:t>
            </a:r>
            <a:endParaRPr lang="en-GB" sz="1800" dirty="0"/>
          </a:p>
          <a:p>
            <a:pPr lvl="0"/>
            <a:r>
              <a:rPr lang="es-MX" sz="1800" dirty="0"/>
              <a:t>El compartir contenidos que producen las obras.</a:t>
            </a:r>
          </a:p>
          <a:p>
            <a:pPr lvl="0"/>
            <a:r>
              <a:rPr lang="es-MX" sz="1800" dirty="0"/>
              <a:t>Organización de talleres y seminarios para los encargados de comunicación y para colaboradores de los jesuitas </a:t>
            </a:r>
          </a:p>
          <a:p>
            <a:pPr lvl="0"/>
            <a:r>
              <a:rPr lang="es-MX" sz="1800" dirty="0"/>
              <a:t>Promover espacios para compartir, convivir y conocer más el carisma y misión de la Compañía de Jesús.</a:t>
            </a:r>
            <a:endParaRPr lang="en-GB" sz="1800" dirty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825984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/>
              <a:t>Reuniones de Comunicación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6091" y="1200151"/>
            <a:ext cx="8229600" cy="339447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1800" b="1" dirty="0"/>
              <a:t>Generar sinergia/contenidos entre las obras en México:</a:t>
            </a:r>
          </a:p>
          <a:p>
            <a:pPr marL="0" indent="0">
              <a:buNone/>
            </a:pPr>
            <a:endParaRPr lang="en-GB" sz="1800" dirty="0"/>
          </a:p>
          <a:p>
            <a:pPr lvl="0"/>
            <a:r>
              <a:rPr lang="es-MX" sz="1800" dirty="0"/>
              <a:t>Planeación/producción de eventos en conjunto. </a:t>
            </a:r>
            <a:endParaRPr lang="en-GB" sz="1800" dirty="0"/>
          </a:p>
          <a:p>
            <a:pPr lvl="0"/>
            <a:r>
              <a:rPr lang="es-MX" sz="1800" dirty="0"/>
              <a:t>Planeación/producción de contenidos en conjunto.</a:t>
            </a:r>
            <a:endParaRPr lang="en-GB" sz="1800" dirty="0"/>
          </a:p>
          <a:p>
            <a:pPr lvl="0"/>
            <a:r>
              <a:rPr lang="es-MX" sz="1800" dirty="0"/>
              <a:t>Calendarización de eventos públicos de las obras (socializarlos entre ellas).</a:t>
            </a:r>
            <a:endParaRPr lang="en-GB" sz="1800" dirty="0"/>
          </a:p>
          <a:p>
            <a:pPr lvl="0"/>
            <a:r>
              <a:rPr lang="es-MX" sz="1800" dirty="0"/>
              <a:t>Información sobre la sinergia que actualmente existe entre obras.</a:t>
            </a:r>
            <a:endParaRPr lang="en-GB" sz="1800" dirty="0"/>
          </a:p>
          <a:p>
            <a:pPr lvl="0"/>
            <a:r>
              <a:rPr lang="es-MX" sz="1800" dirty="0"/>
              <a:t>Divulgación cruzada en redes sociales (dos  o más obras comparten sus contenidos para tener mayor alcance y llegar a públicos específicos).</a:t>
            </a:r>
            <a:endParaRPr lang="en-GB" sz="1800" dirty="0"/>
          </a:p>
          <a:p>
            <a:pPr marL="0" lvl="0" indent="0">
              <a:buNone/>
            </a:pPr>
            <a:endParaRPr lang="en-GB" sz="1800" dirty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2705537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/>
              <a:t>Trabajo en Red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6091" y="1200151"/>
            <a:ext cx="8229600" cy="339447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lvl="0"/>
            <a:r>
              <a:rPr lang="es-MX" sz="1800" dirty="0"/>
              <a:t>Uno de los frutos de las reuniones de Comunicación fue la creación de una red de comunicadores de obras jesuitas.</a:t>
            </a:r>
          </a:p>
          <a:p>
            <a:pPr lvl="0"/>
            <a:endParaRPr lang="es-MX" sz="1800" dirty="0"/>
          </a:p>
          <a:p>
            <a:pPr marL="0" lvl="0" indent="0">
              <a:buNone/>
            </a:pPr>
            <a:endParaRPr lang="en-GB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35" y="1985295"/>
            <a:ext cx="3344730" cy="281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4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/>
              <a:t>Trabajo en Red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6091" y="1200151"/>
            <a:ext cx="8229600" cy="339447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lvl="0"/>
            <a:r>
              <a:rPr lang="es-MX" sz="1800" dirty="0"/>
              <a:t>En el grupo de Facebook, </a:t>
            </a:r>
            <a:r>
              <a:rPr lang="es-MX" sz="1800" b="1" i="1" dirty="0"/>
              <a:t>Comunicación Jesuitas México</a:t>
            </a:r>
            <a:r>
              <a:rPr lang="es-MX" sz="1800" b="1" dirty="0"/>
              <a:t>, </a:t>
            </a:r>
            <a:r>
              <a:rPr lang="es-MX" sz="1800" dirty="0"/>
              <a:t>se comparten publicaciones y las obras grandes apoyan a las más pequeñas en la difusión de sus eventos.</a:t>
            </a:r>
          </a:p>
          <a:p>
            <a:pPr marL="0" lvl="0" indent="0">
              <a:buNone/>
            </a:pPr>
            <a:endParaRPr lang="en-GB" sz="1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345" y="2146570"/>
            <a:ext cx="4533091" cy="267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19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/>
              <a:t>Trabajo en Red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6091" y="1200151"/>
            <a:ext cx="8229600" cy="339447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lvl="0"/>
            <a:r>
              <a:rPr lang="es-MX" sz="1800" dirty="0"/>
              <a:t>Como ejemplo, en la emergencia por los terremotos que sacudieron a la Ciudad de México el 7 y 19 de septiembre, las obras trabajaron en red para difundir una campaña de emergencia de la </a:t>
            </a:r>
            <a:r>
              <a:rPr lang="es-MX" sz="1800" b="1" i="1" dirty="0"/>
              <a:t>Fundación Loyola.</a:t>
            </a:r>
          </a:p>
          <a:p>
            <a:pPr marL="0" lvl="0" indent="0">
              <a:buNone/>
            </a:pPr>
            <a:endParaRPr lang="en-GB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204" y="2317612"/>
            <a:ext cx="4604426" cy="246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62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/>
              <a:t>Trabajo en Red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6091" y="1200151"/>
            <a:ext cx="8229600" cy="339447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lvl="0"/>
            <a:r>
              <a:rPr lang="es-MX" sz="1800" dirty="0"/>
              <a:t>Gracias al trabajo en red, la campaña de </a:t>
            </a:r>
            <a:r>
              <a:rPr lang="es-MX" sz="1800" b="1" i="1" dirty="0"/>
              <a:t>Fundación Loyola </a:t>
            </a:r>
            <a:r>
              <a:rPr lang="es-MX" sz="1800" dirty="0"/>
              <a:t>fue un éxito y ya se trabaja para ayudar en la reconstrucción de las zonas más afectadas:</a:t>
            </a:r>
          </a:p>
          <a:p>
            <a:pPr marL="0" lvl="0" indent="0">
              <a:buNone/>
            </a:pPr>
            <a:endParaRPr lang="es-MX" sz="1800" dirty="0"/>
          </a:p>
          <a:p>
            <a:pPr marL="0" lvl="0" indent="0">
              <a:buNone/>
            </a:pPr>
            <a:endParaRPr lang="en-GB" sz="1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846" y="1983994"/>
            <a:ext cx="4980562" cy="261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25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/>
              <a:t>Trabajo en Red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6091" y="1200151"/>
            <a:ext cx="8229600" cy="339447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lvl="0"/>
            <a:r>
              <a:rPr lang="es-MX" sz="1800" dirty="0"/>
              <a:t>En el contexto de la emergencia, también gracias a la red se difundió el “</a:t>
            </a:r>
            <a:r>
              <a:rPr lang="es-MX" sz="1800" b="1" dirty="0"/>
              <a:t>Mensaje de Esperanza”</a:t>
            </a:r>
            <a:r>
              <a:rPr lang="es-MX" sz="1800" dirty="0"/>
              <a:t> del padre Provincial.</a:t>
            </a:r>
          </a:p>
          <a:p>
            <a:pPr marL="0" lvl="0" indent="0">
              <a:buNone/>
            </a:pPr>
            <a:endParaRPr lang="es-MX" sz="1800" dirty="0"/>
          </a:p>
          <a:p>
            <a:pPr marL="0" lvl="0" indent="0">
              <a:buNone/>
            </a:pPr>
            <a:endParaRPr lang="en-GB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55" y="2266544"/>
            <a:ext cx="3177702" cy="17874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021" y="2266544"/>
            <a:ext cx="3177702" cy="178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29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/>
              <a:t>Comunicación Jesuitas México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6091" y="1200151"/>
            <a:ext cx="8229600" cy="3394472"/>
          </a:xfrm>
        </p:spPr>
        <p:txBody>
          <a:bodyPr>
            <a:noAutofit/>
          </a:bodyPr>
          <a:lstStyle/>
          <a:p>
            <a:r>
              <a:rPr lang="es-MX" sz="1800" dirty="0"/>
              <a:t>La Oficina de Comunicación de la Curia Provincial nació luego de que el </a:t>
            </a:r>
            <a:r>
              <a:rPr lang="es-MX" sz="1800" b="1" dirty="0"/>
              <a:t>Equipo Asesor de Gobierno (EAG) </a:t>
            </a:r>
            <a:r>
              <a:rPr lang="es-MX" sz="1800" dirty="0"/>
              <a:t>aprobó la elaboración de una estrategia integral en aras de una mayor presencia e incidencia pública y, de igual manera, de un mejor intercambio de información y de recursos entre las obras jesuitas de México.</a:t>
            </a:r>
          </a:p>
          <a:p>
            <a:pPr marL="0" indent="0">
              <a:buNone/>
            </a:pPr>
            <a:endParaRPr lang="en-GB" sz="1800" dirty="0"/>
          </a:p>
          <a:p>
            <a:pPr algn="just"/>
            <a:r>
              <a:rPr lang="es-MX" sz="1800" dirty="0"/>
              <a:t>La Provincia Mexicana de la Compañía de Jesús tiene características muy especiales en la conformación de sus obras y en su historia, lo que </a:t>
            </a:r>
            <a:r>
              <a:rPr lang="es-MX" sz="1800" b="1" dirty="0"/>
              <a:t>hace muy complejo </a:t>
            </a:r>
            <a:r>
              <a:rPr lang="es-MX" sz="1800" dirty="0"/>
              <a:t>contar con una oficina central de comunicación.</a:t>
            </a:r>
          </a:p>
        </p:txBody>
      </p:sp>
    </p:spTree>
    <p:extLst>
      <p:ext uri="{BB962C8B-B14F-4D97-AF65-F5344CB8AC3E}">
        <p14:creationId xmlns:p14="http://schemas.microsoft.com/office/powerpoint/2010/main" val="197935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Contexto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6091" y="1200151"/>
            <a:ext cx="8229600" cy="3394472"/>
          </a:xfrm>
        </p:spPr>
        <p:txBody>
          <a:bodyPr>
            <a:noAutofit/>
          </a:bodyPr>
          <a:lstStyle/>
          <a:p>
            <a:r>
              <a:rPr lang="es-MX" sz="1800" dirty="0"/>
              <a:t>Una historia de persecución en contra de la iglesia Católica, una situación política compleja y diferencias internas, propiciaron que muchas obras mantuvieran un bajo perfil e incluso ocultaran su origen jesuita.</a:t>
            </a:r>
          </a:p>
          <a:p>
            <a:pPr marL="0" indent="0">
              <a:buNone/>
            </a:pPr>
            <a:endParaRPr lang="es-MX" sz="1800" dirty="0"/>
          </a:p>
          <a:p>
            <a:r>
              <a:rPr lang="es-MX" sz="1800" b="1" dirty="0"/>
              <a:t>GUERRA CRISTERA: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800" dirty="0"/>
              <a:t>El Presidente Plutarco Elías Calles promulgó una legislación anticlerical.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800" dirty="0"/>
              <a:t>Fue un conflicto armado en México que se prolongó desde 1926 hasta 1929.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800" dirty="0"/>
              <a:t>Se redujo el número de sacerdotes, se prohibieron las manifestaciones públicas de fe, las propiedades de la Iglesia ya estaban expropiadas.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800" dirty="0"/>
              <a:t>Se estima que fueron 250 mil personas las que murieron.</a:t>
            </a:r>
          </a:p>
        </p:txBody>
      </p:sp>
    </p:spTree>
    <p:extLst>
      <p:ext uri="{BB962C8B-B14F-4D97-AF65-F5344CB8AC3E}">
        <p14:creationId xmlns:p14="http://schemas.microsoft.com/office/powerpoint/2010/main" val="3263064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Contexto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6091" y="1200151"/>
            <a:ext cx="8229600" cy="3394472"/>
          </a:xfrm>
        </p:spPr>
        <p:txBody>
          <a:bodyPr>
            <a:noAutofit/>
          </a:bodyPr>
          <a:lstStyle/>
          <a:p>
            <a:r>
              <a:rPr lang="es-MX" sz="1800" b="1" dirty="0"/>
              <a:t>Padre Miguel Agustín Pro S.J.</a:t>
            </a:r>
          </a:p>
          <a:p>
            <a:endParaRPr lang="es-MX" sz="1800" b="1" dirty="0"/>
          </a:p>
          <a:p>
            <a:pPr marL="0" indent="0">
              <a:buNone/>
            </a:pPr>
            <a:endParaRPr lang="es-MX" sz="1800" b="1" dirty="0"/>
          </a:p>
          <a:p>
            <a:pPr marL="0" indent="0">
              <a:buNone/>
            </a:pPr>
            <a:endParaRPr lang="es-MX" sz="1800" b="1" dirty="0"/>
          </a:p>
          <a:p>
            <a:pPr marL="0" indent="0">
              <a:buNone/>
            </a:pPr>
            <a:endParaRPr lang="es-MX" sz="1800" b="1" dirty="0"/>
          </a:p>
          <a:p>
            <a:pPr marL="0" indent="0">
              <a:buNone/>
            </a:pPr>
            <a:endParaRPr lang="es-MX" sz="1800" b="1" dirty="0"/>
          </a:p>
          <a:p>
            <a:pPr marL="0" indent="0">
              <a:buNone/>
            </a:pPr>
            <a:endParaRPr lang="es-MX" sz="1800" b="1" dirty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r>
              <a:rPr lang="es-MX" sz="1800" dirty="0"/>
              <a:t>El 23 de noviembre de 1927, fue fusilado el padre jesuita Miguel Agustín Pro, en el marco de la prohibición gubernamental en contra de la Iglesia Católica.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59" y="1712068"/>
            <a:ext cx="1536681" cy="182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54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Contexto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6091" y="1200151"/>
            <a:ext cx="8229600" cy="3394472"/>
          </a:xfrm>
        </p:spPr>
        <p:txBody>
          <a:bodyPr>
            <a:noAutofit/>
          </a:bodyPr>
          <a:lstStyle/>
          <a:p>
            <a:r>
              <a:rPr lang="es-MX" sz="1800" dirty="0"/>
              <a:t>En la actualidad hay una mayor libertad de culto y apertura a las expresiones religiosas.</a:t>
            </a:r>
          </a:p>
          <a:p>
            <a:r>
              <a:rPr lang="es-MX" sz="1800" dirty="0"/>
              <a:t>Los medios masivos están más abiertos a tener contenidos de carácter religioso o espiritual.</a:t>
            </a:r>
          </a:p>
          <a:p>
            <a:r>
              <a:rPr lang="es-MX" sz="1800" dirty="0"/>
              <a:t>Las obras reconocen la importancia de tener una identidad común y de intercambiar recursos.</a:t>
            </a:r>
          </a:p>
          <a:p>
            <a:r>
              <a:rPr lang="es-MX" sz="1800" dirty="0"/>
              <a:t>Las redes sociales y otras expresiones comunicativas han destacado la necesidad de generar estrategias y contenidos para tener más alcance.</a:t>
            </a:r>
          </a:p>
          <a:p>
            <a:r>
              <a:rPr lang="es-MX" sz="1800" dirty="0"/>
              <a:t>También se ha reducido la necesidad de intermediarios para producir y distribuir mensajes y contenidos.</a:t>
            </a:r>
          </a:p>
          <a:p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2443287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Comunicación en la misión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6091" y="1200151"/>
            <a:ext cx="8229600" cy="3394472"/>
          </a:xfrm>
        </p:spPr>
        <p:txBody>
          <a:bodyPr>
            <a:noAutofit/>
          </a:bodyPr>
          <a:lstStyle/>
          <a:p>
            <a:r>
              <a:rPr lang="es-MX" sz="1800" dirty="0"/>
              <a:t>La </a:t>
            </a:r>
            <a:r>
              <a:rPr lang="es-MX" sz="1800" b="1" dirty="0"/>
              <a:t>Provincia Mexicana de la Compañía de Jesús </a:t>
            </a:r>
            <a:r>
              <a:rPr lang="es-MX" sz="1800" dirty="0"/>
              <a:t>ya ha tenido un papel preponderante en la comunicación y busca posicionarse a la vanguardia:</a:t>
            </a:r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  <a:p>
            <a:r>
              <a:rPr lang="es-MX" sz="1800" dirty="0"/>
              <a:t>La editorial </a:t>
            </a:r>
            <a:r>
              <a:rPr lang="es-MX" sz="1800" b="1" i="1" dirty="0"/>
              <a:t>Buena Prensa </a:t>
            </a:r>
            <a:r>
              <a:rPr lang="es-MX" sz="1800" dirty="0"/>
              <a:t>es líder en la edición e impresión de textos litúrgicos y libros religiosos en México.</a:t>
            </a:r>
          </a:p>
          <a:p>
            <a:r>
              <a:rPr lang="es-MX" sz="1800" dirty="0"/>
              <a:t>Por su parte </a:t>
            </a:r>
            <a:r>
              <a:rPr lang="es-MX" sz="1800" b="1" i="1" dirty="0"/>
              <a:t>Ibero 90.9, </a:t>
            </a:r>
            <a:r>
              <a:rPr lang="es-MX" sz="1800" dirty="0"/>
              <a:t>la estación de radio FM de la </a:t>
            </a:r>
            <a:r>
              <a:rPr lang="es-MX" sz="1800" b="1" dirty="0"/>
              <a:t>Universidad Iberoamer</a:t>
            </a:r>
            <a:r>
              <a:rPr lang="es-MX" sz="1800" dirty="0"/>
              <a:t>icana en la Ciudad de México, cuenta con un público potencial de más de 20 millones de radioescuchas.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84" y="2098742"/>
            <a:ext cx="1838325" cy="6477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451" y="1965960"/>
            <a:ext cx="841280" cy="99823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013685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Comunicación en la misión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6091" y="1200151"/>
            <a:ext cx="822960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MX" sz="1800" dirty="0"/>
          </a:p>
          <a:p>
            <a:endParaRPr lang="es-MX" sz="1800" dirty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/>
          </a:p>
          <a:p>
            <a:endParaRPr lang="es-MX" sz="1800" dirty="0"/>
          </a:p>
          <a:p>
            <a:r>
              <a:rPr lang="es-MX" sz="1800" b="1" i="1" dirty="0"/>
              <a:t>Radio </a:t>
            </a:r>
            <a:r>
              <a:rPr lang="es-MX" sz="1800" b="1" i="1" dirty="0" err="1"/>
              <a:t>Huayacocotla</a:t>
            </a:r>
            <a:r>
              <a:rPr lang="es-MX" sz="1800" dirty="0"/>
              <a:t>, </a:t>
            </a:r>
            <a:r>
              <a:rPr lang="es-MX" sz="1800" b="1" i="1" dirty="0"/>
              <a:t>la voz de los campesinos</a:t>
            </a:r>
            <a:r>
              <a:rPr lang="es-MX" sz="1800" dirty="0"/>
              <a:t>, es una estación de radio para comunidades indígenas, que desde hace más de 40 años transmite en varios idiomas y por internet se escucha en diversas partes del mundo. También forma parte de la Asociación Latinoamericana de Educación Radiofónica (ALER)</a:t>
            </a:r>
          </a:p>
          <a:p>
            <a:endParaRPr lang="es-MX" sz="1800" dirty="0"/>
          </a:p>
          <a:p>
            <a:endParaRPr lang="es-MX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420644"/>
            <a:ext cx="1524000" cy="1524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22573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Comunicación en la misión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6091" y="1200151"/>
            <a:ext cx="822960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MX" sz="1800" dirty="0"/>
          </a:p>
          <a:p>
            <a:endParaRPr lang="es-MX" sz="1800" dirty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/>
          </a:p>
          <a:p>
            <a:endParaRPr lang="es-MX" sz="1800" dirty="0"/>
          </a:p>
          <a:p>
            <a:r>
              <a:rPr lang="es-MX" sz="1800" dirty="0"/>
              <a:t>La revista </a:t>
            </a:r>
            <a:r>
              <a:rPr lang="es-MX" sz="1800" b="1" i="1" dirty="0" err="1"/>
              <a:t>Christus</a:t>
            </a:r>
            <a:r>
              <a:rPr lang="es-MX" sz="1800" dirty="0"/>
              <a:t>, que todavía se edita,</a:t>
            </a:r>
            <a:r>
              <a:rPr lang="es-MX" sz="1800" b="1" i="1" dirty="0"/>
              <a:t> </a:t>
            </a:r>
            <a:r>
              <a:rPr lang="es-MX" sz="1800" dirty="0"/>
              <a:t>fue durante muchos años la publicación oficial de la Iglesia Católica Mexicana.</a:t>
            </a:r>
          </a:p>
          <a:p>
            <a:endParaRPr lang="es-MX" sz="1800" dirty="0"/>
          </a:p>
          <a:p>
            <a:endParaRPr lang="es-MX" sz="1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850" y="1270043"/>
            <a:ext cx="1382082" cy="17397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529527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Obras jesuitas en México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6091" y="1200151"/>
            <a:ext cx="8229600" cy="3394472"/>
          </a:xfrm>
        </p:spPr>
        <p:txBody>
          <a:bodyPr>
            <a:noAutofit/>
          </a:bodyPr>
          <a:lstStyle/>
          <a:p>
            <a:r>
              <a:rPr lang="es-MX" sz="1800" b="1" dirty="0"/>
              <a:t>Universidades:</a:t>
            </a:r>
          </a:p>
          <a:p>
            <a:endParaRPr lang="es-MX" sz="1800" dirty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r>
              <a:rPr lang="es-MX" sz="1800" b="1" dirty="0"/>
              <a:t>Colegios:</a:t>
            </a:r>
          </a:p>
          <a:p>
            <a:pPr marL="0" indent="0">
              <a:buNone/>
            </a:pPr>
            <a:endParaRPr lang="es-MX" sz="1800" dirty="0"/>
          </a:p>
          <a:p>
            <a:endParaRPr lang="es-MX" sz="1800" dirty="0"/>
          </a:p>
          <a:p>
            <a:pPr marL="0" indent="0">
              <a:buNone/>
            </a:pPr>
            <a:endParaRPr lang="es-MX" sz="1800" dirty="0"/>
          </a:p>
          <a:p>
            <a:r>
              <a:rPr lang="es-MX" sz="1800" b="1" dirty="0"/>
              <a:t>Derechos Humanos:</a:t>
            </a:r>
          </a:p>
          <a:p>
            <a:pPr marL="0" indent="0">
              <a:buNone/>
            </a:pPr>
            <a:endParaRPr lang="es-MX" sz="1800" dirty="0"/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62" y="1626871"/>
            <a:ext cx="646228" cy="86487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577" y="1648199"/>
            <a:ext cx="650877" cy="86487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Imagen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441" y="1639792"/>
            <a:ext cx="650877" cy="86487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Imagen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305" y="1647179"/>
            <a:ext cx="647076" cy="8445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Imagen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368" y="1647179"/>
            <a:ext cx="647076" cy="84354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96" y="1648199"/>
            <a:ext cx="647076" cy="8306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Imagen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8" y="2954092"/>
            <a:ext cx="646228" cy="86487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" name="Imagen 13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577" y="2954092"/>
            <a:ext cx="646228" cy="8725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5" name="Imagen 14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809" y="2967559"/>
            <a:ext cx="1443702" cy="85140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368" y="2963532"/>
            <a:ext cx="671096" cy="86314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7" name="Imagen 16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21" y="2982983"/>
            <a:ext cx="1486572" cy="84369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8" name="Imagen 17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19" y="4200334"/>
            <a:ext cx="1462086" cy="51884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9" name="Imagen 18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90" y="4173649"/>
            <a:ext cx="646228" cy="70410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" name="Imagen 19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84" y="4126925"/>
            <a:ext cx="1269653" cy="70410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93445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17224</TotalTime>
  <Words>849</Words>
  <Application>Microsoft Office PowerPoint</Application>
  <PresentationFormat>Presentación en pantalla (16:9)</PresentationFormat>
  <Paragraphs>101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Gill Sans</vt:lpstr>
      <vt:lpstr>Tema de Office</vt:lpstr>
      <vt:lpstr>Oficina de Comunicación  </vt:lpstr>
      <vt:lpstr>Comunicación Jesuitas México</vt:lpstr>
      <vt:lpstr>Contexto</vt:lpstr>
      <vt:lpstr>Contexto</vt:lpstr>
      <vt:lpstr>Contexto</vt:lpstr>
      <vt:lpstr>Comunicación en la misión</vt:lpstr>
      <vt:lpstr>Comunicación en la misión</vt:lpstr>
      <vt:lpstr>Comunicación en la misión</vt:lpstr>
      <vt:lpstr>Obras jesuitas en México</vt:lpstr>
      <vt:lpstr>Obras jesuitas en México</vt:lpstr>
      <vt:lpstr>Reuniones de Comunicación</vt:lpstr>
      <vt:lpstr>Reuniones de Comunicación</vt:lpstr>
      <vt:lpstr>Reuniones de Comunicación</vt:lpstr>
      <vt:lpstr>Trabajo en Red</vt:lpstr>
      <vt:lpstr>Trabajo en Red</vt:lpstr>
      <vt:lpstr>Trabajo en Red</vt:lpstr>
      <vt:lpstr>Trabajo en Red</vt:lpstr>
      <vt:lpstr>Trabajo en Red</vt:lpstr>
    </vt:vector>
  </TitlesOfParts>
  <Company>AZPOL Comunicación + Estrategia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 CJ</dc:title>
  <dc:creator>Braulio Gonzalez</dc:creator>
  <cp:lastModifiedBy>COMUNICACION</cp:lastModifiedBy>
  <cp:revision>179</cp:revision>
  <dcterms:created xsi:type="dcterms:W3CDTF">2017-01-07T01:39:27Z</dcterms:created>
  <dcterms:modified xsi:type="dcterms:W3CDTF">2018-05-25T14:30:20Z</dcterms:modified>
</cp:coreProperties>
</file>