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8" r:id="rId3"/>
    <p:sldId id="268" r:id="rId4"/>
    <p:sldId id="269" r:id="rId5"/>
    <p:sldId id="270" r:id="rId6"/>
    <p:sldId id="267" r:id="rId7"/>
    <p:sldId id="279" r:id="rId8"/>
    <p:sldId id="278" r:id="rId9"/>
    <p:sldId id="266" r:id="rId10"/>
    <p:sldId id="260" r:id="rId11"/>
    <p:sldId id="277" r:id="rId12"/>
    <p:sldId id="261" r:id="rId13"/>
    <p:sldId id="262" r:id="rId14"/>
    <p:sldId id="259" r:id="rId15"/>
    <p:sldId id="263" r:id="rId16"/>
    <p:sldId id="265" r:id="rId17"/>
    <p:sldId id="272" r:id="rId18"/>
    <p:sldId id="271" r:id="rId19"/>
    <p:sldId id="273" r:id="rId20"/>
    <p:sldId id="274" r:id="rId21"/>
    <p:sldId id="275" r:id="rId22"/>
    <p:sldId id="276" r:id="rId23"/>
    <p:sldId id="280" r:id="rId24"/>
    <p:sldId id="25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6"/>
    <p:restoredTop sz="94656"/>
  </p:normalViewPr>
  <p:slideViewPr>
    <p:cSldViewPr snapToGrid="0" snapToObjects="1">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 para editar título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 para editar título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Arrastre la imagen al marcador de posición o haga clic en el icono para agregar</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 para editar título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 para editar título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 para editar título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 para editar título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 para editar título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Arrastre la imagen al marcador de posición o haga clic en el icono para agregar</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Arrastre la imagen al marcador de posición o haga clic en el icono para agregar</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Arrastre la imagen al marcador de posición o haga clic en el icono para agregar</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 para editar título</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 para editar título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 para editar título</a:t>
            </a:r>
            <a:endParaRPr lang="en-US" dirty="0"/>
          </a:p>
        </p:txBody>
      </p:sp>
      <p:sp>
        <p:nvSpPr>
          <p:cNvPr id="3" name="Content Placeholder 2"/>
          <p:cNvSpPr>
            <a:spLocks noGrp="1"/>
          </p:cNvSpPr>
          <p:nvPr>
            <p:ph idx="1"/>
          </p:nvPr>
        </p:nvSpPr>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 para editar título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 para editar título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 para editar título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 para editar título</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 para editar título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5/25/2018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 para editar título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Arrastre la imagen al marcador de posición o haga clic en el icono para agregar</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 para editar título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5/25/2018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pic>
        <p:nvPicPr>
          <p:cNvPr id="4" name="Marcador de contenido 3" descr="/Users/JAVR/Downloads/grupodeoficinasjesuitasdecomunicacionactareunion/Logo Jesuitas Nuevo 2 (1).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61188" y="1843549"/>
            <a:ext cx="6951437" cy="2818494"/>
          </a:xfrm>
          <a:prstGeom prst="rect">
            <a:avLst/>
          </a:prstGeom>
          <a:noFill/>
          <a:ln>
            <a:noFill/>
          </a:ln>
        </p:spPr>
      </p:pic>
    </p:spTree>
    <p:extLst>
      <p:ext uri="{BB962C8B-B14F-4D97-AF65-F5344CB8AC3E}">
        <p14:creationId xmlns:p14="http://schemas.microsoft.com/office/powerpoint/2010/main" val="14537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37" y="-1701227"/>
            <a:ext cx="12415837" cy="9311878"/>
          </a:xfrm>
        </p:spPr>
      </p:pic>
      <p:sp>
        <p:nvSpPr>
          <p:cNvPr id="5" name="CuadroTexto 4"/>
          <p:cNvSpPr txBox="1"/>
          <p:nvPr/>
        </p:nvSpPr>
        <p:spPr>
          <a:xfrm>
            <a:off x="3103742" y="5179904"/>
            <a:ext cx="9240658" cy="707886"/>
          </a:xfrm>
          <a:prstGeom prst="rect">
            <a:avLst/>
          </a:prstGeom>
          <a:solidFill>
            <a:schemeClr val="accent2"/>
          </a:solidFill>
        </p:spPr>
        <p:txBody>
          <a:bodyPr wrap="square" rtlCol="0">
            <a:spAutoFit/>
          </a:bodyPr>
          <a:lstStyle/>
          <a:p>
            <a:pPr algn="ctr"/>
            <a:r>
              <a:rPr lang="es-ES_tradnl" sz="4000" b="1" dirty="0"/>
              <a:t>De Santo Domingo a </a:t>
            </a:r>
            <a:r>
              <a:rPr lang="en-US" sz="4000" b="1" dirty="0"/>
              <a:t>Córdoba</a:t>
            </a:r>
            <a:endParaRPr lang="es-ES_tradnl" sz="4000" b="1" dirty="0"/>
          </a:p>
        </p:txBody>
      </p:sp>
    </p:spTree>
    <p:extLst>
      <p:ext uri="{BB962C8B-B14F-4D97-AF65-F5344CB8AC3E}">
        <p14:creationId xmlns:p14="http://schemas.microsoft.com/office/powerpoint/2010/main" val="11899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Novedades en SDQ </a:t>
            </a:r>
          </a:p>
        </p:txBody>
      </p:sp>
      <p:sp>
        <p:nvSpPr>
          <p:cNvPr id="3" name="Marcador de contenido 2"/>
          <p:cNvSpPr>
            <a:spLocks noGrp="1"/>
          </p:cNvSpPr>
          <p:nvPr>
            <p:ph idx="1"/>
          </p:nvPr>
        </p:nvSpPr>
        <p:spPr>
          <a:xfrm>
            <a:off x="1103312" y="2052918"/>
            <a:ext cx="9795746" cy="4195481"/>
          </a:xfrm>
        </p:spPr>
        <p:txBody>
          <a:bodyPr>
            <a:normAutofit/>
          </a:bodyPr>
          <a:lstStyle/>
          <a:p>
            <a:pPr marL="0" indent="0">
              <a:buNone/>
            </a:pPr>
            <a:endParaRPr lang="es-ES_tradnl" sz="2500" dirty="0"/>
          </a:p>
          <a:p>
            <a:r>
              <a:rPr lang="es-ES_tradnl" sz="2500" dirty="0"/>
              <a:t>En Santo Domingo invitamos a integrantes de las oficinas de comunicación y  de  redes latinoamericanas ( SJRM, Fe y </a:t>
            </a:r>
            <a:r>
              <a:rPr lang="es-ES_tradnl" sz="2500" dirty="0" err="1"/>
              <a:t>Alegr</a:t>
            </a:r>
            <a:r>
              <a:rPr lang="en-US" sz="2500" dirty="0" err="1"/>
              <a:t>ía</a:t>
            </a:r>
            <a:r>
              <a:rPr lang="es-ES_tradnl" sz="2500" dirty="0"/>
              <a:t>)</a:t>
            </a:r>
          </a:p>
          <a:p>
            <a:endParaRPr lang="es-ES_tradnl" sz="2500" dirty="0"/>
          </a:p>
          <a:p>
            <a:r>
              <a:rPr lang="es-ES_tradnl" sz="2500" dirty="0"/>
              <a:t>El encuentro </a:t>
            </a:r>
            <a:r>
              <a:rPr lang="es-ES_tradnl" sz="2500" dirty="0" err="1"/>
              <a:t>tambi</a:t>
            </a:r>
            <a:r>
              <a:rPr lang="en-US" sz="2500" dirty="0" err="1"/>
              <a:t>én</a:t>
            </a:r>
            <a:r>
              <a:rPr lang="es-ES_tradnl" sz="2500" dirty="0"/>
              <a:t> se abre a  </a:t>
            </a:r>
            <a:r>
              <a:rPr lang="en-US" sz="2500" dirty="0" err="1"/>
              <a:t>redes</a:t>
            </a:r>
            <a:r>
              <a:rPr lang="en-US" sz="2500" dirty="0"/>
              <a:t> </a:t>
            </a:r>
            <a:r>
              <a:rPr lang="en-US" sz="2500" dirty="0" err="1"/>
              <a:t>globales</a:t>
            </a:r>
            <a:r>
              <a:rPr lang="en-US" sz="2500" dirty="0"/>
              <a:t>:</a:t>
            </a:r>
            <a:r>
              <a:rPr lang="es-ES_tradnl" sz="2500" dirty="0"/>
              <a:t>  Red Mundial del Apostolado de la Oración (</a:t>
            </a:r>
            <a:r>
              <a:rPr lang="es-ES_tradnl" sz="2500" dirty="0" err="1"/>
              <a:t>Frederic</a:t>
            </a:r>
            <a:r>
              <a:rPr lang="es-ES_tradnl" sz="2500" dirty="0"/>
              <a:t>  </a:t>
            </a:r>
            <a:r>
              <a:rPr lang="es-ES_tradnl" sz="2500" dirty="0" err="1"/>
              <a:t>Fornos</a:t>
            </a:r>
            <a:r>
              <a:rPr lang="es-ES_tradnl" sz="2500" dirty="0"/>
              <a:t>) y participación de Dany Villanueva de </a:t>
            </a:r>
            <a:r>
              <a:rPr lang="es-ES_tradnl" sz="2500" dirty="0" err="1"/>
              <a:t>Entreculturas</a:t>
            </a:r>
            <a:r>
              <a:rPr lang="es-ES_tradnl" sz="2500" dirty="0"/>
              <a:t>. </a:t>
            </a:r>
          </a:p>
          <a:p>
            <a:endParaRPr lang="es-ES_tradnl" dirty="0"/>
          </a:p>
        </p:txBody>
      </p:sp>
    </p:spTree>
    <p:extLst>
      <p:ext uri="{BB962C8B-B14F-4D97-AF65-F5344CB8AC3E}">
        <p14:creationId xmlns:p14="http://schemas.microsoft.com/office/powerpoint/2010/main" val="53821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616" y="-1"/>
            <a:ext cx="9143999" cy="68580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78940" y="794509"/>
            <a:ext cx="6890028" cy="5301014"/>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78062" y="836849"/>
            <a:ext cx="6857999" cy="5184302"/>
          </a:xfrm>
          <a:prstGeom prst="rect">
            <a:avLst/>
          </a:prstGeom>
        </p:spPr>
      </p:pic>
      <p:sp>
        <p:nvSpPr>
          <p:cNvPr id="3" name="Proceso 2"/>
          <p:cNvSpPr/>
          <p:nvPr/>
        </p:nvSpPr>
        <p:spPr>
          <a:xfrm>
            <a:off x="4350774" y="0"/>
            <a:ext cx="165807" cy="6858000"/>
          </a:xfrm>
          <a:prstGeom prst="flowChartProcess">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solidFill>
                <a:schemeClr val="tx1"/>
              </a:solidFill>
            </a:endParaRPr>
          </a:p>
        </p:txBody>
      </p:sp>
      <p:sp>
        <p:nvSpPr>
          <p:cNvPr id="7" name="Proceso 6"/>
          <p:cNvSpPr/>
          <p:nvPr/>
        </p:nvSpPr>
        <p:spPr>
          <a:xfrm>
            <a:off x="8414910" y="-2"/>
            <a:ext cx="165807" cy="685800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133938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632" y="-739703"/>
            <a:ext cx="12506632" cy="7597703"/>
          </a:xfrm>
        </p:spPr>
      </p:pic>
    </p:spTree>
    <p:extLst>
      <p:ext uri="{BB962C8B-B14F-4D97-AF65-F5344CB8AC3E}">
        <p14:creationId xmlns:p14="http://schemas.microsoft.com/office/powerpoint/2010/main" val="199933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67472"/>
          </a:xfrm>
        </p:spPr>
        <p:txBody>
          <a:bodyPr/>
          <a:lstStyle/>
          <a:p>
            <a:r>
              <a:rPr lang="es-ES_tradnl" dirty="0"/>
              <a:t>Del Sector a las redes</a:t>
            </a:r>
          </a:p>
        </p:txBody>
      </p:sp>
      <p:sp>
        <p:nvSpPr>
          <p:cNvPr id="5" name="CuadroTexto 4"/>
          <p:cNvSpPr txBox="1"/>
          <p:nvPr/>
        </p:nvSpPr>
        <p:spPr>
          <a:xfrm>
            <a:off x="700752" y="2831176"/>
            <a:ext cx="9350082" cy="2554545"/>
          </a:xfrm>
          <a:prstGeom prst="rect">
            <a:avLst/>
          </a:prstGeom>
          <a:noFill/>
        </p:spPr>
        <p:txBody>
          <a:bodyPr wrap="square" rtlCol="0">
            <a:spAutoFit/>
          </a:bodyPr>
          <a:lstStyle/>
          <a:p>
            <a:pPr marL="914400" lvl="1" indent="-457200">
              <a:buFont typeface="Arial" charset="0"/>
              <a:buChar char="•"/>
            </a:pPr>
            <a:r>
              <a:rPr lang="es-ES_tradnl" sz="4000" dirty="0">
                <a:solidFill>
                  <a:srgbClr val="FFFF00"/>
                </a:solidFill>
              </a:rPr>
              <a:t>U</a:t>
            </a:r>
            <a:r>
              <a:rPr lang="es-ES_tradnl" sz="3000" dirty="0"/>
              <a:t>n cambio importante:  Nos hicimos conscientes de la necesidad de integrar laicos y de profundizar la apertura a otras redes del continente y del resto del mundo. </a:t>
            </a:r>
          </a:p>
          <a:p>
            <a:pPr marL="914400" lvl="1" indent="-457200">
              <a:buFont typeface="Arial" charset="0"/>
              <a:buChar char="•"/>
            </a:pPr>
            <a:endParaRPr lang="es-ES_tradnl" sz="3000" dirty="0"/>
          </a:p>
        </p:txBody>
      </p:sp>
      <p:sp>
        <p:nvSpPr>
          <p:cNvPr id="3" name="Marcador de contenido 2"/>
          <p:cNvSpPr>
            <a:spLocks noGrp="1"/>
          </p:cNvSpPr>
          <p:nvPr>
            <p:ph idx="1"/>
          </p:nvPr>
        </p:nvSpPr>
        <p:spPr/>
        <p:txBody>
          <a:bodyPr/>
          <a:lstStyle/>
          <a:p>
            <a:pPr marL="0" indent="0">
              <a:buNone/>
            </a:pPr>
            <a:endParaRPr lang="es-ES_tradnl" dirty="0"/>
          </a:p>
        </p:txBody>
      </p:sp>
    </p:spTree>
    <p:extLst>
      <p:ext uri="{BB962C8B-B14F-4D97-AF65-F5344CB8AC3E}">
        <p14:creationId xmlns:p14="http://schemas.microsoft.com/office/powerpoint/2010/main" val="192818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Resultados de SDQ</a:t>
            </a:r>
          </a:p>
        </p:txBody>
      </p:sp>
      <p:sp>
        <p:nvSpPr>
          <p:cNvPr id="3" name="Marcador de contenido 2"/>
          <p:cNvSpPr>
            <a:spLocks noGrp="1"/>
          </p:cNvSpPr>
          <p:nvPr>
            <p:ph idx="1"/>
          </p:nvPr>
        </p:nvSpPr>
        <p:spPr>
          <a:xfrm>
            <a:off x="1132809" y="2524866"/>
            <a:ext cx="9736753" cy="2504333"/>
          </a:xfrm>
        </p:spPr>
        <p:txBody>
          <a:bodyPr>
            <a:noAutofit/>
          </a:bodyPr>
          <a:lstStyle/>
          <a:p>
            <a:r>
              <a:rPr lang="es-ES_tradnl" sz="3000" dirty="0"/>
              <a:t>Un plan de trabajo Centrado </a:t>
            </a:r>
            <a:r>
              <a:rPr lang="en-US" sz="3000" dirty="0"/>
              <a:t>en </a:t>
            </a:r>
            <a:r>
              <a:rPr lang="en-US" sz="3000" dirty="0" err="1"/>
              <a:t>las</a:t>
            </a:r>
            <a:r>
              <a:rPr lang="en-US" sz="3000" dirty="0"/>
              <a:t> </a:t>
            </a:r>
            <a:r>
              <a:rPr lang="en-US" sz="3000" dirty="0" err="1"/>
              <a:t>redes</a:t>
            </a:r>
            <a:r>
              <a:rPr lang="en-US" sz="3000" dirty="0"/>
              <a:t>, con </a:t>
            </a:r>
            <a:r>
              <a:rPr lang="en-US" sz="3000" dirty="0" err="1"/>
              <a:t>productos</a:t>
            </a:r>
            <a:r>
              <a:rPr lang="en-US" sz="3000" dirty="0"/>
              <a:t> </a:t>
            </a:r>
            <a:r>
              <a:rPr lang="en-US" sz="3000" dirty="0" err="1"/>
              <a:t>concretos</a:t>
            </a:r>
            <a:r>
              <a:rPr lang="en-US" sz="3000" dirty="0"/>
              <a:t> y </a:t>
            </a:r>
            <a:r>
              <a:rPr lang="en-US" sz="3000" dirty="0" err="1"/>
              <a:t>alineados</a:t>
            </a:r>
            <a:r>
              <a:rPr lang="en-US" sz="3000" dirty="0"/>
              <a:t>  con el PAC</a:t>
            </a:r>
          </a:p>
          <a:p>
            <a:endParaRPr lang="en-US" sz="3000" dirty="0"/>
          </a:p>
          <a:p>
            <a:r>
              <a:rPr lang="en-US" sz="3000" dirty="0"/>
              <a:t> Se </a:t>
            </a:r>
            <a:r>
              <a:rPr lang="en-US" sz="3000" dirty="0" err="1"/>
              <a:t>retoma</a:t>
            </a:r>
            <a:r>
              <a:rPr lang="en-US" sz="3000" dirty="0"/>
              <a:t> el </a:t>
            </a:r>
            <a:r>
              <a:rPr lang="en-US" sz="3000" dirty="0" err="1"/>
              <a:t>objetivo</a:t>
            </a:r>
            <a:r>
              <a:rPr lang="en-US" sz="3000" dirty="0"/>
              <a:t> de </a:t>
            </a:r>
            <a:r>
              <a:rPr lang="en-US" sz="3000" dirty="0" err="1"/>
              <a:t>fortalecer</a:t>
            </a:r>
            <a:r>
              <a:rPr lang="en-US" sz="3000" dirty="0"/>
              <a:t> el Sector de </a:t>
            </a:r>
            <a:r>
              <a:rPr lang="en-US" sz="3000" dirty="0" err="1"/>
              <a:t>Comunicación</a:t>
            </a:r>
            <a:r>
              <a:rPr lang="en-US" sz="3000" dirty="0"/>
              <a:t>. </a:t>
            </a:r>
          </a:p>
          <a:p>
            <a:endParaRPr lang="es-ES_tradnl" sz="3000" dirty="0"/>
          </a:p>
        </p:txBody>
      </p:sp>
    </p:spTree>
    <p:extLst>
      <p:ext uri="{BB962C8B-B14F-4D97-AF65-F5344CB8AC3E}">
        <p14:creationId xmlns:p14="http://schemas.microsoft.com/office/powerpoint/2010/main" val="209473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Objetivo para red de Radios</a:t>
            </a:r>
          </a:p>
        </p:txBody>
      </p:sp>
      <p:sp>
        <p:nvSpPr>
          <p:cNvPr id="3" name="Marcador de contenido 2"/>
          <p:cNvSpPr>
            <a:spLocks noGrp="1"/>
          </p:cNvSpPr>
          <p:nvPr>
            <p:ph idx="1"/>
          </p:nvPr>
        </p:nvSpPr>
        <p:spPr>
          <a:xfrm>
            <a:off x="1103312" y="2052918"/>
            <a:ext cx="10267694" cy="4195481"/>
          </a:xfrm>
        </p:spPr>
        <p:txBody>
          <a:bodyPr/>
          <a:lstStyle/>
          <a:p>
            <a:pPr algn="just"/>
            <a:r>
              <a:rPr lang="es-ES_tradnl" sz="2500" dirty="0"/>
              <a:t>	a) Fortalecer la red de Emisoras de la Compañía de Jesús en América Latina (RADIOSJLAC), promoviendo productos comunicacionales conjuntos como forma de impulsar el funcionamiento de la red. Asimismo, se acordó desarrollar un portal web más amplio, al servicio de los  Medios de Comunicación de la Compañía.</a:t>
            </a:r>
          </a:p>
          <a:p>
            <a:pPr marL="0" indent="0">
              <a:buNone/>
            </a:pPr>
            <a:r>
              <a:rPr lang="es-ES_tradnl" dirty="0"/>
              <a:t> </a:t>
            </a:r>
          </a:p>
          <a:p>
            <a:pPr marL="0" indent="0" algn="just">
              <a:buNone/>
            </a:pPr>
            <a:endParaRPr lang="es-ES_tradnl" dirty="0"/>
          </a:p>
        </p:txBody>
      </p:sp>
    </p:spTree>
    <p:extLst>
      <p:ext uri="{BB962C8B-B14F-4D97-AF65-F5344CB8AC3E}">
        <p14:creationId xmlns:p14="http://schemas.microsoft.com/office/powerpoint/2010/main" val="339335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L</a:t>
            </a:r>
            <a:r>
              <a:rPr lang="en-US" dirty="0" err="1"/>
              <a:t>íneas</a:t>
            </a:r>
            <a:r>
              <a:rPr lang="en-US" dirty="0"/>
              <a:t> de </a:t>
            </a:r>
            <a:r>
              <a:rPr lang="en-US" dirty="0" err="1"/>
              <a:t>acción</a:t>
            </a:r>
            <a:endParaRPr lang="es-ES_tradnl" dirty="0"/>
          </a:p>
        </p:txBody>
      </p:sp>
      <p:sp>
        <p:nvSpPr>
          <p:cNvPr id="3" name="Marcador de contenido 2"/>
          <p:cNvSpPr>
            <a:spLocks noGrp="1"/>
          </p:cNvSpPr>
          <p:nvPr>
            <p:ph idx="1"/>
          </p:nvPr>
        </p:nvSpPr>
        <p:spPr>
          <a:xfrm>
            <a:off x="1103312" y="2052918"/>
            <a:ext cx="9589269" cy="4195481"/>
          </a:xfrm>
        </p:spPr>
        <p:txBody>
          <a:bodyPr>
            <a:normAutofit/>
          </a:bodyPr>
          <a:lstStyle/>
          <a:p>
            <a:r>
              <a:rPr lang="es-ES_tradnl" sz="2500" dirty="0"/>
              <a:t>Fortalecimiento institucional de la Red de Radios</a:t>
            </a:r>
          </a:p>
          <a:p>
            <a:r>
              <a:rPr lang="es-ES_tradnl" sz="2500" dirty="0" err="1"/>
              <a:t>Producci</a:t>
            </a:r>
            <a:r>
              <a:rPr lang="en-US" sz="2500" dirty="0" err="1"/>
              <a:t>ón</a:t>
            </a:r>
            <a:r>
              <a:rPr lang="en-US" sz="2500" dirty="0"/>
              <a:t> </a:t>
            </a:r>
            <a:r>
              <a:rPr lang="en-US" sz="2500" dirty="0" err="1"/>
              <a:t>conjunta</a:t>
            </a:r>
            <a:r>
              <a:rPr lang="en-US" sz="2500" dirty="0"/>
              <a:t> </a:t>
            </a:r>
            <a:r>
              <a:rPr lang="en-US" sz="2500" dirty="0" err="1"/>
              <a:t>relacionada</a:t>
            </a:r>
            <a:r>
              <a:rPr lang="en-US" sz="2500" dirty="0"/>
              <a:t> con </a:t>
            </a:r>
            <a:r>
              <a:rPr lang="en-US" sz="2500" dirty="0" err="1"/>
              <a:t>las</a:t>
            </a:r>
            <a:r>
              <a:rPr lang="en-US" sz="2500" dirty="0"/>
              <a:t> </a:t>
            </a:r>
            <a:r>
              <a:rPr lang="en-US" sz="2500" dirty="0" err="1"/>
              <a:t>prioridades</a:t>
            </a:r>
            <a:r>
              <a:rPr lang="en-US" sz="2500" dirty="0"/>
              <a:t>  del PAC. Se </a:t>
            </a:r>
            <a:r>
              <a:rPr lang="en-US" sz="2500" dirty="0" err="1"/>
              <a:t>consideraron</a:t>
            </a:r>
            <a:r>
              <a:rPr lang="en-US" sz="2500" dirty="0"/>
              <a:t> </a:t>
            </a:r>
            <a:r>
              <a:rPr lang="en-US" sz="2500" dirty="0" err="1"/>
              <a:t>las</a:t>
            </a:r>
            <a:r>
              <a:rPr lang="en-US" sz="2500" dirty="0"/>
              <a:t> </a:t>
            </a:r>
            <a:r>
              <a:rPr lang="en-US" sz="2500" dirty="0" err="1"/>
              <a:t>prioridades</a:t>
            </a:r>
            <a:r>
              <a:rPr lang="en-US" sz="2500" dirty="0"/>
              <a:t> 1, 4 y 5</a:t>
            </a:r>
          </a:p>
          <a:p>
            <a:r>
              <a:rPr lang="es-ES_tradnl" sz="2500" dirty="0"/>
              <a:t>Desarrollar un portal de medios de comunicación de la Compañía de Jesús en América Latina y el Caribe</a:t>
            </a:r>
            <a:r>
              <a:rPr lang="es-ES_tradnl" sz="2500" b="1" dirty="0"/>
              <a:t>. </a:t>
            </a:r>
            <a:endParaRPr lang="es-ES_tradnl" sz="2500" dirty="0"/>
          </a:p>
        </p:txBody>
      </p:sp>
    </p:spTree>
    <p:extLst>
      <p:ext uri="{BB962C8B-B14F-4D97-AF65-F5344CB8AC3E}">
        <p14:creationId xmlns:p14="http://schemas.microsoft.com/office/powerpoint/2010/main" val="37302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Objetivo para Red de oficinas</a:t>
            </a:r>
          </a:p>
        </p:txBody>
      </p:sp>
      <p:sp>
        <p:nvSpPr>
          <p:cNvPr id="3" name="Marcador de contenido 2"/>
          <p:cNvSpPr>
            <a:spLocks noGrp="1"/>
          </p:cNvSpPr>
          <p:nvPr>
            <p:ph idx="1"/>
          </p:nvPr>
        </p:nvSpPr>
        <p:spPr>
          <a:xfrm>
            <a:off x="1104293" y="3011564"/>
            <a:ext cx="9868507" cy="4195481"/>
          </a:xfrm>
        </p:spPr>
        <p:txBody>
          <a:bodyPr/>
          <a:lstStyle/>
          <a:p>
            <a:r>
              <a:rPr lang="es-ES_tradnl" sz="2500" dirty="0"/>
              <a:t>b)	Afianzar la red de oficinas provinciales para fortalecer el Sector, la comunicación interna y externa en la región,</a:t>
            </a:r>
            <a:r>
              <a:rPr lang="es-ES" sz="2500" dirty="0"/>
              <a:t> la imagen de la identidad “JESUITAS” y la formación en comunicación. </a:t>
            </a:r>
            <a:endParaRPr lang="es-ES_tradnl" sz="2500" dirty="0"/>
          </a:p>
          <a:p>
            <a:endParaRPr lang="es-ES_tradnl" dirty="0"/>
          </a:p>
        </p:txBody>
      </p:sp>
    </p:spTree>
    <p:extLst>
      <p:ext uri="{BB962C8B-B14F-4D97-AF65-F5344CB8AC3E}">
        <p14:creationId xmlns:p14="http://schemas.microsoft.com/office/powerpoint/2010/main" val="175324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L</a:t>
            </a:r>
            <a:r>
              <a:rPr lang="en-US" dirty="0" err="1"/>
              <a:t>íneas</a:t>
            </a:r>
            <a:r>
              <a:rPr lang="en-US" dirty="0"/>
              <a:t> de </a:t>
            </a:r>
            <a:r>
              <a:rPr lang="en-US" dirty="0" err="1"/>
              <a:t>acción</a:t>
            </a:r>
            <a:endParaRPr lang="es-ES_tradnl" dirty="0"/>
          </a:p>
        </p:txBody>
      </p:sp>
      <p:sp>
        <p:nvSpPr>
          <p:cNvPr id="3" name="Marcador de contenido 2"/>
          <p:cNvSpPr>
            <a:spLocks noGrp="1"/>
          </p:cNvSpPr>
          <p:nvPr>
            <p:ph idx="1"/>
          </p:nvPr>
        </p:nvSpPr>
        <p:spPr/>
        <p:txBody>
          <a:bodyPr>
            <a:normAutofit/>
          </a:bodyPr>
          <a:lstStyle/>
          <a:p>
            <a:r>
              <a:rPr lang="es-ES" sz="2500" dirty="0"/>
              <a:t>Fortalecimiento de la imagen de la identidad “JESUITAS”</a:t>
            </a:r>
            <a:r>
              <a:rPr lang="es-ES_tradnl" sz="2500" dirty="0"/>
              <a:t> </a:t>
            </a:r>
          </a:p>
          <a:p>
            <a:r>
              <a:rPr lang="es-ES" sz="2500" dirty="0"/>
              <a:t>Formación en comunicación</a:t>
            </a:r>
            <a:r>
              <a:rPr lang="es-ES_tradnl" sz="2500" dirty="0"/>
              <a:t> </a:t>
            </a:r>
          </a:p>
        </p:txBody>
      </p:sp>
    </p:spTree>
    <p:extLst>
      <p:ext uri="{BB962C8B-B14F-4D97-AF65-F5344CB8AC3E}">
        <p14:creationId xmlns:p14="http://schemas.microsoft.com/office/powerpoint/2010/main" val="892705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Las Redes y el Sector</a:t>
            </a:r>
          </a:p>
        </p:txBody>
      </p:sp>
      <p:sp>
        <p:nvSpPr>
          <p:cNvPr id="3" name="Marcador de contenido 2"/>
          <p:cNvSpPr>
            <a:spLocks noGrp="1"/>
          </p:cNvSpPr>
          <p:nvPr>
            <p:ph idx="1"/>
          </p:nvPr>
        </p:nvSpPr>
        <p:spPr>
          <a:xfrm>
            <a:off x="1442524" y="1853248"/>
            <a:ext cx="10075965" cy="4195481"/>
          </a:xfrm>
        </p:spPr>
        <p:txBody>
          <a:bodyPr>
            <a:normAutofit lnSpcReduction="10000"/>
          </a:bodyPr>
          <a:lstStyle/>
          <a:p>
            <a:r>
              <a:rPr lang="es-ES_tradnl" sz="2500" dirty="0"/>
              <a:t>Tradicionalmente los encuentros del Sector fueron espacio de encuentro para  delegados de comunicación de las provincias</a:t>
            </a:r>
          </a:p>
          <a:p>
            <a:pPr marL="0" indent="0">
              <a:buNone/>
            </a:pPr>
            <a:endParaRPr lang="es-ES_tradnl" sz="2500" dirty="0"/>
          </a:p>
          <a:p>
            <a:r>
              <a:rPr lang="es-ES_tradnl" sz="2500" dirty="0"/>
              <a:t> J. </a:t>
            </a:r>
            <a:r>
              <a:rPr lang="es-ES_tradnl" sz="2500" dirty="0" err="1"/>
              <a:t>Martinez</a:t>
            </a:r>
            <a:r>
              <a:rPr lang="es-ES_tradnl" sz="2500" dirty="0"/>
              <a:t> de Toda, S.J. </a:t>
            </a:r>
            <a:r>
              <a:rPr lang="es-ES_tradnl" sz="2500" dirty="0" err="1"/>
              <a:t>impuls</a:t>
            </a:r>
            <a:r>
              <a:rPr lang="en-US" sz="2500" dirty="0" err="1"/>
              <a:t>ó</a:t>
            </a:r>
            <a:r>
              <a:rPr lang="en-US" sz="2500" dirty="0"/>
              <a:t> la Red de </a:t>
            </a:r>
            <a:r>
              <a:rPr lang="en-US" sz="2500" dirty="0" err="1"/>
              <a:t>Editoriales</a:t>
            </a:r>
            <a:r>
              <a:rPr lang="en-US" sz="2500" dirty="0"/>
              <a:t> de </a:t>
            </a:r>
            <a:r>
              <a:rPr lang="en-US" sz="2500" dirty="0" err="1"/>
              <a:t>América</a:t>
            </a:r>
            <a:r>
              <a:rPr lang="en-US" sz="2500" dirty="0"/>
              <a:t> Latina, </a:t>
            </a:r>
            <a:r>
              <a:rPr lang="en-US" sz="2500" dirty="0" err="1"/>
              <a:t>España</a:t>
            </a:r>
            <a:r>
              <a:rPr lang="en-US" sz="2500" dirty="0"/>
              <a:t> y Portugal (ALCEP), Red Digital SJ ALC y La Red de Radios</a:t>
            </a:r>
          </a:p>
          <a:p>
            <a:pPr marL="0" indent="0">
              <a:buNone/>
            </a:pPr>
            <a:endParaRPr lang="en-US" sz="2500" dirty="0"/>
          </a:p>
          <a:p>
            <a:r>
              <a:rPr lang="en-US" sz="2500" dirty="0"/>
              <a:t>Los </a:t>
            </a:r>
            <a:r>
              <a:rPr lang="en-US" sz="2500" dirty="0" err="1"/>
              <a:t>niveles</a:t>
            </a:r>
            <a:r>
              <a:rPr lang="en-US" sz="2500" dirty="0"/>
              <a:t> de </a:t>
            </a:r>
            <a:r>
              <a:rPr lang="en-US" sz="2500" dirty="0" err="1"/>
              <a:t>articulación</a:t>
            </a:r>
            <a:r>
              <a:rPr lang="en-US" sz="2500" dirty="0"/>
              <a:t>  de </a:t>
            </a:r>
            <a:r>
              <a:rPr lang="en-US" sz="2500" dirty="0" err="1"/>
              <a:t>las</a:t>
            </a:r>
            <a:r>
              <a:rPr lang="en-US" sz="2500" dirty="0"/>
              <a:t> </a:t>
            </a:r>
            <a:r>
              <a:rPr lang="en-US" sz="2500" dirty="0" err="1"/>
              <a:t>redes</a:t>
            </a:r>
            <a:r>
              <a:rPr lang="en-US" sz="2500" dirty="0"/>
              <a:t> con el </a:t>
            </a:r>
            <a:r>
              <a:rPr lang="en-US" sz="2500" dirty="0" err="1"/>
              <a:t>crecen</a:t>
            </a:r>
            <a:r>
              <a:rPr lang="en-US" sz="2500" dirty="0"/>
              <a:t> en la </a:t>
            </a:r>
            <a:r>
              <a:rPr lang="en-US" sz="2500" dirty="0" err="1"/>
              <a:t>medida</a:t>
            </a:r>
            <a:r>
              <a:rPr lang="en-US" sz="2500" dirty="0"/>
              <a:t> </a:t>
            </a:r>
            <a:r>
              <a:rPr lang="en-US" sz="2500" dirty="0" err="1"/>
              <a:t>que</a:t>
            </a:r>
            <a:r>
              <a:rPr lang="en-US" sz="2500" dirty="0"/>
              <a:t> </a:t>
            </a:r>
            <a:r>
              <a:rPr lang="en-US" sz="2500" dirty="0" err="1"/>
              <a:t>esto</a:t>
            </a:r>
            <a:r>
              <a:rPr lang="en-US" sz="2500" dirty="0"/>
              <a:t> </a:t>
            </a:r>
            <a:r>
              <a:rPr lang="en-US" sz="2500" dirty="0" err="1"/>
              <a:t>fue</a:t>
            </a:r>
            <a:r>
              <a:rPr lang="en-US" sz="2500" dirty="0"/>
              <a:t> </a:t>
            </a:r>
            <a:r>
              <a:rPr lang="en-US" sz="2500" dirty="0" err="1"/>
              <a:t>sucediendo</a:t>
            </a:r>
            <a:r>
              <a:rPr lang="en-US" sz="2500" dirty="0"/>
              <a:t> a </a:t>
            </a:r>
            <a:r>
              <a:rPr lang="en-US" sz="2500" dirty="0" err="1"/>
              <a:t>escala</a:t>
            </a:r>
            <a:r>
              <a:rPr lang="en-US" sz="2500" dirty="0"/>
              <a:t> de la CPAL.</a:t>
            </a:r>
            <a:endParaRPr lang="es-ES_tradnl" sz="2500" dirty="0"/>
          </a:p>
          <a:p>
            <a:endParaRPr lang="es-ES_tradnl" sz="2500" dirty="0"/>
          </a:p>
          <a:p>
            <a:pPr marL="0" indent="0">
              <a:buNone/>
            </a:pPr>
            <a:endParaRPr lang="es-ES_tradnl" sz="2500" dirty="0"/>
          </a:p>
          <a:p>
            <a:endParaRPr lang="es-ES_tradnl" dirty="0"/>
          </a:p>
        </p:txBody>
      </p:sp>
    </p:spTree>
    <p:extLst>
      <p:ext uri="{BB962C8B-B14F-4D97-AF65-F5344CB8AC3E}">
        <p14:creationId xmlns:p14="http://schemas.microsoft.com/office/powerpoint/2010/main" val="170436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Sector de </a:t>
            </a:r>
            <a:r>
              <a:rPr lang="es-ES_tradnl" dirty="0" err="1"/>
              <a:t>Comunicaci</a:t>
            </a:r>
            <a:r>
              <a:rPr lang="en-US" dirty="0" err="1"/>
              <a:t>ón</a:t>
            </a:r>
            <a:endParaRPr lang="es-ES_tradnl" dirty="0"/>
          </a:p>
        </p:txBody>
      </p:sp>
      <p:sp>
        <p:nvSpPr>
          <p:cNvPr id="3" name="Marcador de contenido 2"/>
          <p:cNvSpPr>
            <a:spLocks noGrp="1"/>
          </p:cNvSpPr>
          <p:nvPr>
            <p:ph idx="1"/>
          </p:nvPr>
        </p:nvSpPr>
        <p:spPr>
          <a:xfrm>
            <a:off x="1103312" y="2052918"/>
            <a:ext cx="9972727" cy="4195481"/>
          </a:xfrm>
        </p:spPr>
        <p:txBody>
          <a:bodyPr/>
          <a:lstStyle/>
          <a:p>
            <a:r>
              <a:rPr lang="es-ES_tradnl" sz="2500" dirty="0"/>
              <a:t>Consolidar la estructura organizativa del Sector Comunicación de la </a:t>
            </a:r>
            <a:r>
              <a:rPr lang="es-ES_tradnl" sz="2500" dirty="0" err="1"/>
              <a:t>Cpal</a:t>
            </a:r>
            <a:r>
              <a:rPr lang="es-ES_tradnl" sz="2500" dirty="0"/>
              <a:t> para una mejor coordinación y acciones conjuntas (REDIGCOM)</a:t>
            </a:r>
          </a:p>
          <a:p>
            <a:pPr marL="0" indent="0">
              <a:buNone/>
            </a:pPr>
            <a:endParaRPr lang="es-ES_tradnl" dirty="0"/>
          </a:p>
        </p:txBody>
      </p:sp>
    </p:spTree>
    <p:extLst>
      <p:ext uri="{BB962C8B-B14F-4D97-AF65-F5344CB8AC3E}">
        <p14:creationId xmlns:p14="http://schemas.microsoft.com/office/powerpoint/2010/main" val="99817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0859" y="585453"/>
            <a:ext cx="7627735" cy="1400530"/>
          </a:xfrm>
        </p:spPr>
        <p:txBody>
          <a:bodyPr/>
          <a:lstStyle/>
          <a:p>
            <a:r>
              <a:rPr lang="es-ES_tradnl" dirty="0"/>
              <a:t>L</a:t>
            </a:r>
            <a:r>
              <a:rPr lang="en-US" dirty="0" err="1"/>
              <a:t>íneas</a:t>
            </a:r>
            <a:r>
              <a:rPr lang="en-US" dirty="0"/>
              <a:t> de </a:t>
            </a:r>
            <a:r>
              <a:rPr lang="en-US" dirty="0" err="1"/>
              <a:t>acción</a:t>
            </a:r>
            <a:endParaRPr lang="es-ES_tradnl" dirty="0"/>
          </a:p>
        </p:txBody>
      </p:sp>
      <p:sp>
        <p:nvSpPr>
          <p:cNvPr id="3" name="Marcador de contenido 2"/>
          <p:cNvSpPr>
            <a:spLocks noGrp="1"/>
          </p:cNvSpPr>
          <p:nvPr>
            <p:ph idx="1"/>
          </p:nvPr>
        </p:nvSpPr>
        <p:spPr>
          <a:xfrm>
            <a:off x="1560512" y="2775590"/>
            <a:ext cx="9397540" cy="1176978"/>
          </a:xfrm>
        </p:spPr>
        <p:txBody>
          <a:bodyPr>
            <a:normAutofit/>
          </a:bodyPr>
          <a:lstStyle/>
          <a:p>
            <a:r>
              <a:rPr lang="es-ES_tradnl" sz="2500" dirty="0" err="1"/>
              <a:t>Creaci</a:t>
            </a:r>
            <a:r>
              <a:rPr lang="en-US" sz="2500" dirty="0" err="1"/>
              <a:t>ón</a:t>
            </a:r>
            <a:r>
              <a:rPr lang="en-US" sz="2500" dirty="0"/>
              <a:t> de </a:t>
            </a:r>
            <a:r>
              <a:rPr lang="en-US" sz="2500" dirty="0" err="1"/>
              <a:t>una</a:t>
            </a:r>
            <a:r>
              <a:rPr lang="en-US" sz="2500" dirty="0"/>
              <a:t> </a:t>
            </a:r>
            <a:r>
              <a:rPr lang="en-US" sz="2500" dirty="0" err="1"/>
              <a:t>oficina</a:t>
            </a:r>
            <a:r>
              <a:rPr lang="en-US" sz="2500" dirty="0"/>
              <a:t> digital del Sector. </a:t>
            </a:r>
            <a:endParaRPr lang="es-ES_tradnl" sz="2500" dirty="0"/>
          </a:p>
        </p:txBody>
      </p:sp>
    </p:spTree>
    <p:extLst>
      <p:ext uri="{BB962C8B-B14F-4D97-AF65-F5344CB8AC3E}">
        <p14:creationId xmlns:p14="http://schemas.microsoft.com/office/powerpoint/2010/main" val="69470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Balance</a:t>
            </a:r>
          </a:p>
        </p:txBody>
      </p:sp>
      <p:sp>
        <p:nvSpPr>
          <p:cNvPr id="3" name="Marcador de contenido 2"/>
          <p:cNvSpPr>
            <a:spLocks noGrp="1"/>
          </p:cNvSpPr>
          <p:nvPr>
            <p:ph idx="1"/>
          </p:nvPr>
        </p:nvSpPr>
        <p:spPr>
          <a:xfrm>
            <a:off x="1103311" y="2052918"/>
            <a:ext cx="10002224" cy="4195481"/>
          </a:xfrm>
        </p:spPr>
        <p:txBody>
          <a:bodyPr/>
          <a:lstStyle/>
          <a:p>
            <a:r>
              <a:rPr lang="en-US" sz="2500" dirty="0" err="1"/>
              <a:t>Tener</a:t>
            </a:r>
            <a:r>
              <a:rPr lang="en-US" sz="2500" dirty="0"/>
              <a:t> un plan no </a:t>
            </a:r>
            <a:r>
              <a:rPr lang="en-US" sz="2500" dirty="0" err="1"/>
              <a:t>basta</a:t>
            </a:r>
            <a:r>
              <a:rPr lang="en-US" sz="2500" dirty="0"/>
              <a:t>. </a:t>
            </a:r>
            <a:r>
              <a:rPr lang="en-US" sz="2500" dirty="0" err="1"/>
              <a:t>Alcanzar</a:t>
            </a:r>
            <a:r>
              <a:rPr lang="en-US" sz="2500" dirty="0"/>
              <a:t> la </a:t>
            </a:r>
            <a:r>
              <a:rPr lang="en-US" sz="2500" dirty="0" err="1"/>
              <a:t>colaboración</a:t>
            </a:r>
            <a:r>
              <a:rPr lang="en-US" sz="2500" dirty="0"/>
              <a:t> </a:t>
            </a:r>
            <a:r>
              <a:rPr lang="en-US" sz="2500" dirty="0" err="1"/>
              <a:t>requiere</a:t>
            </a:r>
            <a:r>
              <a:rPr lang="en-US" sz="2500" dirty="0"/>
              <a:t> </a:t>
            </a:r>
            <a:r>
              <a:rPr lang="en-US" sz="2500" dirty="0" err="1"/>
              <a:t>compromiso</a:t>
            </a:r>
            <a:r>
              <a:rPr lang="en-US" sz="2500" dirty="0"/>
              <a:t> y </a:t>
            </a:r>
            <a:r>
              <a:rPr lang="en-US" sz="2500" dirty="0" err="1"/>
              <a:t>recursos</a:t>
            </a:r>
            <a:r>
              <a:rPr lang="en-US" sz="2500" dirty="0"/>
              <a:t>. </a:t>
            </a:r>
          </a:p>
          <a:p>
            <a:endParaRPr lang="en-US" sz="2500" dirty="0"/>
          </a:p>
          <a:p>
            <a:r>
              <a:rPr lang="en-US" sz="2500" dirty="0" err="1"/>
              <a:t>Articulación</a:t>
            </a:r>
            <a:r>
              <a:rPr lang="en-US" sz="2500" dirty="0"/>
              <a:t> con el PAC</a:t>
            </a:r>
          </a:p>
          <a:p>
            <a:pPr marL="0" indent="0">
              <a:buNone/>
            </a:pPr>
            <a:endParaRPr lang="en-US" sz="2500" dirty="0"/>
          </a:p>
          <a:p>
            <a:r>
              <a:rPr lang="en-US" sz="2500" dirty="0"/>
              <a:t>Se genera </a:t>
            </a:r>
            <a:r>
              <a:rPr lang="en-US" sz="2500" dirty="0" err="1"/>
              <a:t>una</a:t>
            </a:r>
            <a:r>
              <a:rPr lang="en-US" sz="2500" dirty="0"/>
              <a:t> </a:t>
            </a:r>
            <a:r>
              <a:rPr lang="en-US" sz="2500" dirty="0" err="1"/>
              <a:t>experiencia</a:t>
            </a:r>
            <a:r>
              <a:rPr lang="en-US" sz="2500" dirty="0"/>
              <a:t> de </a:t>
            </a:r>
            <a:r>
              <a:rPr lang="en-US" sz="2500" dirty="0" err="1"/>
              <a:t>producción</a:t>
            </a:r>
            <a:r>
              <a:rPr lang="en-US" sz="2500" dirty="0"/>
              <a:t> </a:t>
            </a:r>
            <a:r>
              <a:rPr lang="en-US" sz="2500" dirty="0" err="1"/>
              <a:t>conjunta</a:t>
            </a:r>
            <a:r>
              <a:rPr lang="en-US" sz="2500" dirty="0"/>
              <a:t>. </a:t>
            </a:r>
            <a:r>
              <a:rPr lang="en-US" sz="2500" dirty="0" err="1"/>
              <a:t>Producción</a:t>
            </a:r>
            <a:r>
              <a:rPr lang="en-US" sz="2500" dirty="0"/>
              <a:t> de 11 </a:t>
            </a:r>
            <a:r>
              <a:rPr lang="en-US" sz="2500" dirty="0" err="1"/>
              <a:t>radiorevistas</a:t>
            </a:r>
            <a:r>
              <a:rPr lang="en-US" sz="2500" dirty="0"/>
              <a:t> con </a:t>
            </a:r>
            <a:r>
              <a:rPr lang="en-US" sz="2500" dirty="0" err="1"/>
              <a:t>participación</a:t>
            </a:r>
            <a:r>
              <a:rPr lang="en-US" sz="2500" dirty="0"/>
              <a:t> de Radio </a:t>
            </a:r>
            <a:r>
              <a:rPr lang="en-US" sz="2500" dirty="0" err="1"/>
              <a:t>Progreso</a:t>
            </a:r>
            <a:r>
              <a:rPr lang="en-US" sz="2500" dirty="0"/>
              <a:t>, </a:t>
            </a:r>
            <a:r>
              <a:rPr lang="en-US" sz="2500" dirty="0" err="1"/>
              <a:t>Guayacocotla</a:t>
            </a:r>
            <a:r>
              <a:rPr lang="en-US" sz="2500" dirty="0"/>
              <a:t>, </a:t>
            </a:r>
            <a:r>
              <a:rPr lang="en-US" sz="2500" dirty="0" err="1"/>
              <a:t>Irfa</a:t>
            </a:r>
            <a:r>
              <a:rPr lang="en-US" sz="2500" dirty="0"/>
              <a:t> Santa Cruz, Humberto González y Radio Santa </a:t>
            </a:r>
            <a:r>
              <a:rPr lang="en-US" sz="2500" dirty="0" err="1"/>
              <a:t>María</a:t>
            </a:r>
            <a:r>
              <a:rPr lang="en-US" sz="2500" dirty="0"/>
              <a:t>.</a:t>
            </a:r>
          </a:p>
          <a:p>
            <a:pPr marL="0" indent="0">
              <a:buNone/>
            </a:pPr>
            <a:endParaRPr lang="es-ES_tradnl" dirty="0"/>
          </a:p>
        </p:txBody>
      </p:sp>
    </p:spTree>
    <p:extLst>
      <p:ext uri="{BB962C8B-B14F-4D97-AF65-F5344CB8AC3E}">
        <p14:creationId xmlns:p14="http://schemas.microsoft.com/office/powerpoint/2010/main" val="974983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Balance</a:t>
            </a:r>
          </a:p>
        </p:txBody>
      </p:sp>
      <p:sp>
        <p:nvSpPr>
          <p:cNvPr id="3" name="Marcador de contenido 2"/>
          <p:cNvSpPr>
            <a:spLocks noGrp="1"/>
          </p:cNvSpPr>
          <p:nvPr>
            <p:ph idx="1"/>
          </p:nvPr>
        </p:nvSpPr>
        <p:spPr>
          <a:xfrm>
            <a:off x="1103311" y="2052919"/>
            <a:ext cx="10002224" cy="3064772"/>
          </a:xfrm>
        </p:spPr>
        <p:txBody>
          <a:bodyPr>
            <a:normAutofit fontScale="92500"/>
          </a:bodyPr>
          <a:lstStyle/>
          <a:p>
            <a:r>
              <a:rPr lang="en-US" sz="2500" dirty="0"/>
              <a:t>Se </a:t>
            </a:r>
            <a:r>
              <a:rPr lang="en-US" sz="2500" dirty="0" err="1"/>
              <a:t>socializa</a:t>
            </a:r>
            <a:r>
              <a:rPr lang="en-US" sz="2500" dirty="0"/>
              <a:t> y se </a:t>
            </a:r>
            <a:r>
              <a:rPr lang="en-US" sz="2500" dirty="0" err="1"/>
              <a:t>integra</a:t>
            </a:r>
            <a:r>
              <a:rPr lang="en-US" sz="2500" dirty="0"/>
              <a:t> al plan de </a:t>
            </a:r>
            <a:r>
              <a:rPr lang="en-US" sz="2500" dirty="0" err="1"/>
              <a:t>trabajo</a:t>
            </a:r>
            <a:r>
              <a:rPr lang="en-US" sz="2500" dirty="0"/>
              <a:t> el </a:t>
            </a:r>
            <a:r>
              <a:rPr lang="en-US" sz="2500" i="1" dirty="0"/>
              <a:t>Proyecto para la </a:t>
            </a:r>
            <a:r>
              <a:rPr lang="en-US" sz="2500" i="1" dirty="0" err="1"/>
              <a:t>creación</a:t>
            </a:r>
            <a:r>
              <a:rPr lang="en-US" sz="2500" i="1" dirty="0"/>
              <a:t> de la </a:t>
            </a:r>
            <a:r>
              <a:rPr lang="en-US" sz="2500" i="1" dirty="0" err="1"/>
              <a:t>Oficina</a:t>
            </a:r>
            <a:r>
              <a:rPr lang="en-US" sz="2500" i="1" dirty="0"/>
              <a:t> de </a:t>
            </a:r>
            <a:r>
              <a:rPr lang="en-US" sz="2500" i="1" dirty="0" err="1"/>
              <a:t>Comunicacion</a:t>
            </a:r>
            <a:r>
              <a:rPr lang="en-US" sz="2500" i="1" dirty="0"/>
              <a:t> de la CPAL </a:t>
            </a:r>
            <a:r>
              <a:rPr lang="en-US" sz="2500" dirty="0"/>
              <a:t>( Nuevo personal, </a:t>
            </a:r>
            <a:r>
              <a:rPr lang="en-US" sz="2500" dirty="0" err="1"/>
              <a:t>Sitio</a:t>
            </a:r>
            <a:r>
              <a:rPr lang="en-US" sz="2500" dirty="0"/>
              <a:t>, Web, </a:t>
            </a:r>
            <a:r>
              <a:rPr lang="en-US" sz="2500" dirty="0" err="1"/>
              <a:t>Política</a:t>
            </a:r>
            <a:r>
              <a:rPr lang="en-US" sz="2500" dirty="0"/>
              <a:t> de </a:t>
            </a:r>
            <a:r>
              <a:rPr lang="en-US" sz="2500" dirty="0" err="1"/>
              <a:t>comunicacion</a:t>
            </a:r>
            <a:r>
              <a:rPr lang="en-US" sz="2500" dirty="0"/>
              <a:t>, etc) (Los </a:t>
            </a:r>
            <a:r>
              <a:rPr lang="en-US" sz="2500" dirty="0" err="1"/>
              <a:t>puntos</a:t>
            </a:r>
            <a:r>
              <a:rPr lang="en-US" sz="2500" dirty="0"/>
              <a:t> 2.1.1 y 2.1.2 </a:t>
            </a:r>
            <a:r>
              <a:rPr lang="mr-IN" sz="2500" dirty="0"/>
              <a:t>–</a:t>
            </a:r>
            <a:r>
              <a:rPr lang="en-US" sz="2500" dirty="0" err="1"/>
              <a:t>recogen</a:t>
            </a:r>
            <a:r>
              <a:rPr lang="en-US" sz="2500" dirty="0"/>
              <a:t> </a:t>
            </a:r>
            <a:r>
              <a:rPr lang="en-US" sz="2500" dirty="0" err="1"/>
              <a:t>esta</a:t>
            </a:r>
            <a:r>
              <a:rPr lang="en-US" sz="2500" dirty="0"/>
              <a:t> </a:t>
            </a:r>
            <a:r>
              <a:rPr lang="en-US" sz="2500" dirty="0" err="1"/>
              <a:t>aspiración</a:t>
            </a:r>
            <a:r>
              <a:rPr lang="en-US" sz="2500" dirty="0"/>
              <a:t>.)</a:t>
            </a:r>
          </a:p>
          <a:p>
            <a:endParaRPr lang="es-ES_tradnl" sz="2500" dirty="0"/>
          </a:p>
          <a:p>
            <a:r>
              <a:rPr lang="es-ES_tradnl" sz="2500" dirty="0"/>
              <a:t>El nuevo equipo de CPAL da continuidad a las reuniones virtuales de las Oficinas de </a:t>
            </a:r>
            <a:r>
              <a:rPr lang="es-ES_tradnl" sz="2500" dirty="0" err="1"/>
              <a:t>Comunicaci</a:t>
            </a:r>
            <a:r>
              <a:rPr lang="en-US" sz="2500" dirty="0" err="1"/>
              <a:t>ón</a:t>
            </a:r>
            <a:r>
              <a:rPr lang="en-US" sz="2500" dirty="0"/>
              <a:t>.  </a:t>
            </a:r>
            <a:r>
              <a:rPr lang="en-US" sz="2500" dirty="0" err="1"/>
              <a:t>Ensaya</a:t>
            </a:r>
            <a:r>
              <a:rPr lang="en-US" sz="2500" dirty="0"/>
              <a:t> con </a:t>
            </a:r>
            <a:r>
              <a:rPr lang="en-US" sz="2500" dirty="0" err="1"/>
              <a:t>nuevo</a:t>
            </a:r>
            <a:r>
              <a:rPr lang="en-US" sz="2500" dirty="0"/>
              <a:t> </a:t>
            </a:r>
            <a:r>
              <a:rPr lang="en-US" sz="2500" dirty="0" err="1"/>
              <a:t>nombre</a:t>
            </a:r>
            <a:r>
              <a:rPr lang="en-US" sz="2500" dirty="0"/>
              <a:t>. </a:t>
            </a:r>
            <a:endParaRPr lang="es-ES_tradnl" sz="2500" dirty="0"/>
          </a:p>
        </p:txBody>
      </p:sp>
    </p:spTree>
    <p:extLst>
      <p:ext uri="{BB962C8B-B14F-4D97-AF65-F5344CB8AC3E}">
        <p14:creationId xmlns:p14="http://schemas.microsoft.com/office/powerpoint/2010/main" val="177547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sz="5500" dirty="0"/>
          </a:p>
        </p:txBody>
      </p:sp>
      <p:sp>
        <p:nvSpPr>
          <p:cNvPr id="3" name="Subtítulo 2"/>
          <p:cNvSpPr>
            <a:spLocks noGrp="1"/>
          </p:cNvSpPr>
          <p:nvPr>
            <p:ph type="subTitle" idx="1"/>
          </p:nvPr>
        </p:nvSpPr>
        <p:spPr/>
        <p:txBody>
          <a:bodyPr/>
          <a:lstStyle/>
          <a:p>
            <a:r>
              <a:rPr lang="es-ES_tradnl" dirty="0"/>
              <a:t>De Santo </a:t>
            </a:r>
            <a:r>
              <a:rPr lang="es-ES_tradnl" dirty="0" err="1"/>
              <a:t>doming</a:t>
            </a:r>
            <a:r>
              <a:rPr lang="es-ES_tradnl" dirty="0"/>
              <a:t> a c</a:t>
            </a:r>
            <a:r>
              <a:rPr lang="en-US" dirty="0" err="1"/>
              <a:t>órdoba</a:t>
            </a:r>
            <a:r>
              <a:rPr lang="en-US" dirty="0"/>
              <a:t> </a:t>
            </a:r>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096" y="1157583"/>
            <a:ext cx="14201947" cy="4259991"/>
          </a:xfrm>
          <a:prstGeom prst="rect">
            <a:avLst/>
          </a:prstGeom>
        </p:spPr>
      </p:pic>
    </p:spTree>
    <p:extLst>
      <p:ext uri="{BB962C8B-B14F-4D97-AF65-F5344CB8AC3E}">
        <p14:creationId xmlns:p14="http://schemas.microsoft.com/office/powerpoint/2010/main" val="163151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523" y="2153265"/>
            <a:ext cx="11514473" cy="3000939"/>
          </a:xfrm>
        </p:spPr>
      </p:pic>
    </p:spTree>
    <p:extLst>
      <p:ext uri="{BB962C8B-B14F-4D97-AF65-F5344CB8AC3E}">
        <p14:creationId xmlns:p14="http://schemas.microsoft.com/office/powerpoint/2010/main" val="63743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184353"/>
          </a:xfrm>
        </p:spPr>
        <p:txBody>
          <a:bodyPr/>
          <a:lstStyle/>
          <a:p>
            <a:r>
              <a:rPr lang="es-ES_tradnl" dirty="0"/>
              <a:t>ALCEP </a:t>
            </a:r>
          </a:p>
        </p:txBody>
      </p:sp>
      <p:sp>
        <p:nvSpPr>
          <p:cNvPr id="3" name="Marcador de contenido 2"/>
          <p:cNvSpPr>
            <a:spLocks noGrp="1"/>
          </p:cNvSpPr>
          <p:nvPr>
            <p:ph idx="1"/>
          </p:nvPr>
        </p:nvSpPr>
        <p:spPr>
          <a:xfrm>
            <a:off x="1103312" y="2052918"/>
            <a:ext cx="9839991" cy="4195481"/>
          </a:xfrm>
        </p:spPr>
        <p:txBody>
          <a:bodyPr>
            <a:normAutofit fontScale="92500" lnSpcReduction="10000"/>
          </a:bodyPr>
          <a:lstStyle/>
          <a:p>
            <a:r>
              <a:rPr lang="es-ES_tradnl" sz="2400" dirty="0"/>
              <a:t>El provincial de </a:t>
            </a:r>
            <a:r>
              <a:rPr lang="es-ES_tradnl" sz="2400" dirty="0" err="1"/>
              <a:t>Espa</a:t>
            </a:r>
            <a:r>
              <a:rPr lang="en-US" sz="2400" dirty="0" err="1"/>
              <a:t>ña</a:t>
            </a:r>
            <a:r>
              <a:rPr lang="en-US" sz="2400" dirty="0"/>
              <a:t> </a:t>
            </a:r>
            <a:r>
              <a:rPr lang="en-US" sz="2400" dirty="0" err="1"/>
              <a:t>nombra</a:t>
            </a:r>
            <a:r>
              <a:rPr lang="en-US" sz="2400" dirty="0"/>
              <a:t> al P. Antonio Allende para </a:t>
            </a:r>
            <a:r>
              <a:rPr lang="en-US" sz="2400" dirty="0" err="1"/>
              <a:t>apoyar</a:t>
            </a:r>
            <a:r>
              <a:rPr lang="en-US" sz="2400" dirty="0"/>
              <a:t> la red (1 Mayo,  2012) </a:t>
            </a:r>
          </a:p>
          <a:p>
            <a:endParaRPr lang="en-US" sz="2400" dirty="0"/>
          </a:p>
          <a:p>
            <a:r>
              <a:rPr lang="en-US" sz="2400" dirty="0"/>
              <a:t>En </a:t>
            </a:r>
            <a:r>
              <a:rPr lang="es-ES" sz="2400" b="1" dirty="0"/>
              <a:t>Madrid, 4-6 Octubre de 2013</a:t>
            </a:r>
            <a:r>
              <a:rPr lang="en-US" sz="2400" dirty="0"/>
              <a:t>, Allende </a:t>
            </a:r>
            <a:r>
              <a:rPr lang="en-US" sz="2400" dirty="0" err="1"/>
              <a:t>convoca</a:t>
            </a:r>
            <a:r>
              <a:rPr lang="en-US" sz="2400" dirty="0"/>
              <a:t> a </a:t>
            </a:r>
            <a:r>
              <a:rPr lang="en-US" sz="2400" dirty="0" err="1"/>
              <a:t>editoriales</a:t>
            </a:r>
            <a:r>
              <a:rPr lang="en-US" sz="2400" dirty="0"/>
              <a:t> de Europa y A.L.  Se </a:t>
            </a:r>
            <a:r>
              <a:rPr lang="en-US" sz="2400" dirty="0" err="1"/>
              <a:t>agendaron</a:t>
            </a:r>
            <a:r>
              <a:rPr lang="en-US" sz="2400" dirty="0"/>
              <a:t> </a:t>
            </a:r>
            <a:r>
              <a:rPr lang="en-US" sz="2400" dirty="0" err="1"/>
              <a:t>cosas</a:t>
            </a:r>
            <a:r>
              <a:rPr lang="en-US" sz="2400" dirty="0"/>
              <a:t>, </a:t>
            </a:r>
            <a:r>
              <a:rPr lang="en-US" sz="2400" dirty="0" err="1"/>
              <a:t>pero</a:t>
            </a:r>
            <a:r>
              <a:rPr lang="en-US" sz="2400" dirty="0"/>
              <a:t> se </a:t>
            </a:r>
            <a:r>
              <a:rPr lang="en-US" sz="2400" dirty="0" err="1"/>
              <a:t>avanzó</a:t>
            </a:r>
            <a:r>
              <a:rPr lang="en-US" sz="2400" dirty="0"/>
              <a:t> </a:t>
            </a:r>
            <a:r>
              <a:rPr lang="en-US" sz="2400" dirty="0" err="1"/>
              <a:t>poco</a:t>
            </a:r>
            <a:r>
              <a:rPr lang="en-US" sz="2400" dirty="0"/>
              <a:t>. </a:t>
            </a:r>
          </a:p>
          <a:p>
            <a:pPr marL="0" indent="0">
              <a:buNone/>
            </a:pPr>
            <a:endParaRPr lang="en-US" sz="2400" dirty="0"/>
          </a:p>
          <a:p>
            <a:r>
              <a:rPr lang="en-US" sz="2400" dirty="0"/>
              <a:t>En </a:t>
            </a:r>
            <a:r>
              <a:rPr lang="en-US" sz="2400" dirty="0" err="1"/>
              <a:t>septiembre</a:t>
            </a:r>
            <a:r>
              <a:rPr lang="en-US" sz="2400" dirty="0"/>
              <a:t> de 2016, del 23 al 25 se produce la </a:t>
            </a:r>
            <a:r>
              <a:rPr lang="en-US" sz="2400" dirty="0" err="1"/>
              <a:t>segunda</a:t>
            </a:r>
            <a:r>
              <a:rPr lang="en-US" sz="2400" dirty="0"/>
              <a:t> </a:t>
            </a:r>
            <a:r>
              <a:rPr lang="en-US" sz="2400" dirty="0" err="1"/>
              <a:t>reunión</a:t>
            </a:r>
            <a:r>
              <a:rPr lang="en-US" sz="2400" dirty="0"/>
              <a:t> en </a:t>
            </a:r>
            <a:r>
              <a:rPr lang="en-US" sz="2400" dirty="0" err="1"/>
              <a:t>México,DF</a:t>
            </a:r>
            <a:r>
              <a:rPr lang="en-US" sz="2400" dirty="0"/>
              <a:t>. Se </a:t>
            </a:r>
            <a:r>
              <a:rPr lang="en-US" sz="2400" dirty="0" err="1"/>
              <a:t>acordó</a:t>
            </a:r>
            <a:r>
              <a:rPr lang="en-US" sz="2400" dirty="0"/>
              <a:t> </a:t>
            </a:r>
            <a:r>
              <a:rPr lang="en-US" sz="2400" dirty="0" err="1"/>
              <a:t>crear</a:t>
            </a:r>
            <a:r>
              <a:rPr lang="en-US" sz="2400" dirty="0"/>
              <a:t> un portal </a:t>
            </a:r>
            <a:r>
              <a:rPr lang="en-US" sz="2400" dirty="0" err="1"/>
              <a:t>común</a:t>
            </a:r>
            <a:r>
              <a:rPr lang="en-US" sz="2400" dirty="0"/>
              <a:t>.  </a:t>
            </a:r>
          </a:p>
          <a:p>
            <a:pPr marL="0" indent="0">
              <a:buNone/>
            </a:pPr>
            <a:r>
              <a:rPr lang="en-US" sz="2400" dirty="0"/>
              <a:t> </a:t>
            </a:r>
          </a:p>
          <a:p>
            <a:r>
              <a:rPr lang="en-US" sz="2400" dirty="0"/>
              <a:t>Se </a:t>
            </a:r>
            <a:r>
              <a:rPr lang="en-US" sz="2400" dirty="0" err="1"/>
              <a:t>proyecta</a:t>
            </a:r>
            <a:r>
              <a:rPr lang="en-US" sz="2400" dirty="0"/>
              <a:t> </a:t>
            </a:r>
            <a:r>
              <a:rPr lang="en-US" sz="2400" dirty="0" err="1"/>
              <a:t>otro</a:t>
            </a:r>
            <a:r>
              <a:rPr lang="en-US" sz="2400" dirty="0"/>
              <a:t> </a:t>
            </a:r>
            <a:r>
              <a:rPr lang="en-US" sz="2400" dirty="0" err="1"/>
              <a:t>encuentro</a:t>
            </a:r>
            <a:r>
              <a:rPr lang="en-US" sz="2400" dirty="0"/>
              <a:t> para  2018</a:t>
            </a:r>
            <a:r>
              <a:rPr lang="en-US" dirty="0"/>
              <a:t>.  </a:t>
            </a:r>
            <a:endParaRPr lang="es-ES_tradnl" dirty="0"/>
          </a:p>
        </p:txBody>
      </p:sp>
    </p:spTree>
    <p:extLst>
      <p:ext uri="{BB962C8B-B14F-4D97-AF65-F5344CB8AC3E}">
        <p14:creationId xmlns:p14="http://schemas.microsoft.com/office/powerpoint/2010/main" val="59676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RadioS.J</a:t>
            </a:r>
            <a:r>
              <a:rPr lang="es-ES_tradnl" dirty="0"/>
              <a:t>.</a:t>
            </a:r>
          </a:p>
        </p:txBody>
      </p:sp>
      <p:sp>
        <p:nvSpPr>
          <p:cNvPr id="3" name="Marcador de contenido 2"/>
          <p:cNvSpPr>
            <a:spLocks noGrp="1"/>
          </p:cNvSpPr>
          <p:nvPr>
            <p:ph idx="1"/>
          </p:nvPr>
        </p:nvSpPr>
        <p:spPr>
          <a:xfrm>
            <a:off x="1103312" y="2052918"/>
            <a:ext cx="9928482" cy="4195481"/>
          </a:xfrm>
        </p:spPr>
        <p:txBody>
          <a:bodyPr/>
          <a:lstStyle/>
          <a:p>
            <a:r>
              <a:rPr lang="en-US" sz="2500" dirty="0" err="1"/>
              <a:t>Realiza</a:t>
            </a:r>
            <a:r>
              <a:rPr lang="en-US" sz="2500" dirty="0"/>
              <a:t> </a:t>
            </a:r>
            <a:r>
              <a:rPr lang="en-US" sz="2500" dirty="0" err="1"/>
              <a:t>encuentro</a:t>
            </a:r>
            <a:r>
              <a:rPr lang="en-US" sz="2500" dirty="0"/>
              <a:t> en Venezuela el 20 mayo de 2010.</a:t>
            </a:r>
          </a:p>
          <a:p>
            <a:pPr marL="0" indent="0">
              <a:buNone/>
            </a:pPr>
            <a:endParaRPr lang="en-US" sz="2500" dirty="0"/>
          </a:p>
          <a:p>
            <a:pPr lvl="1"/>
            <a:r>
              <a:rPr lang="en-US" sz="2300" dirty="0"/>
              <a:t>Se </a:t>
            </a:r>
            <a:r>
              <a:rPr lang="en-US" sz="2300" dirty="0" err="1"/>
              <a:t>elige</a:t>
            </a:r>
            <a:r>
              <a:rPr lang="en-US" sz="2300" dirty="0"/>
              <a:t> </a:t>
            </a:r>
            <a:r>
              <a:rPr lang="en-US" sz="2300" dirty="0" err="1"/>
              <a:t>una</a:t>
            </a:r>
            <a:r>
              <a:rPr lang="en-US" sz="2300" dirty="0"/>
              <a:t> </a:t>
            </a:r>
            <a:r>
              <a:rPr lang="en-US" sz="2300" dirty="0" err="1"/>
              <a:t>directiva</a:t>
            </a:r>
            <a:endParaRPr lang="en-US" sz="2300" dirty="0"/>
          </a:p>
          <a:p>
            <a:pPr lvl="1"/>
            <a:r>
              <a:rPr lang="en-US" sz="2300" dirty="0"/>
              <a:t>Se </a:t>
            </a:r>
            <a:r>
              <a:rPr lang="en-US" sz="2300" dirty="0" err="1"/>
              <a:t>formulan</a:t>
            </a:r>
            <a:r>
              <a:rPr lang="en-US" sz="2300" dirty="0"/>
              <a:t> </a:t>
            </a:r>
            <a:r>
              <a:rPr lang="en-US" sz="2300" dirty="0" err="1"/>
              <a:t>estatutos</a:t>
            </a:r>
            <a:endParaRPr lang="en-US" sz="2300" dirty="0"/>
          </a:p>
          <a:p>
            <a:pPr marL="457200" lvl="1" indent="0">
              <a:buNone/>
            </a:pPr>
            <a:endParaRPr lang="en-US" sz="2300" dirty="0"/>
          </a:p>
          <a:p>
            <a:r>
              <a:rPr lang="en-US" sz="2500" dirty="0"/>
              <a:t>En el </a:t>
            </a:r>
            <a:r>
              <a:rPr lang="en-US" sz="2500" dirty="0" err="1"/>
              <a:t>marco</a:t>
            </a:r>
            <a:r>
              <a:rPr lang="en-US" sz="2500" dirty="0"/>
              <a:t> de los </a:t>
            </a:r>
            <a:r>
              <a:rPr lang="en-US" sz="2500" dirty="0" err="1"/>
              <a:t>encuentros</a:t>
            </a:r>
            <a:r>
              <a:rPr lang="en-US" sz="2500" dirty="0"/>
              <a:t> de ALER se </a:t>
            </a:r>
            <a:r>
              <a:rPr lang="en-US" sz="2500" dirty="0" err="1"/>
              <a:t>realizan</a:t>
            </a:r>
            <a:r>
              <a:rPr lang="en-US" sz="2500" dirty="0"/>
              <a:t> </a:t>
            </a:r>
            <a:r>
              <a:rPr lang="en-US" sz="2500" dirty="0" err="1"/>
              <a:t>algunas</a:t>
            </a:r>
            <a:r>
              <a:rPr lang="en-US" sz="2500" dirty="0"/>
              <a:t> </a:t>
            </a:r>
            <a:r>
              <a:rPr lang="en-US" sz="2500" dirty="0" err="1"/>
              <a:t>reuniones</a:t>
            </a:r>
            <a:r>
              <a:rPr lang="en-US" sz="2500" dirty="0"/>
              <a:t>, sin embargo no se </a:t>
            </a:r>
            <a:r>
              <a:rPr lang="en-US" sz="2500" dirty="0" err="1"/>
              <a:t>generan</a:t>
            </a:r>
            <a:r>
              <a:rPr lang="en-US" sz="2500" dirty="0"/>
              <a:t> </a:t>
            </a:r>
            <a:r>
              <a:rPr lang="en-US" sz="2500" dirty="0" err="1"/>
              <a:t>proyectos</a:t>
            </a:r>
            <a:r>
              <a:rPr lang="en-US" sz="2500" dirty="0"/>
              <a:t> </a:t>
            </a:r>
            <a:r>
              <a:rPr lang="en-US" sz="2500" dirty="0" err="1"/>
              <a:t>comunes</a:t>
            </a:r>
            <a:endParaRPr lang="es-ES_tradnl" dirty="0"/>
          </a:p>
        </p:txBody>
      </p:sp>
    </p:spTree>
    <p:extLst>
      <p:ext uri="{BB962C8B-B14F-4D97-AF65-F5344CB8AC3E}">
        <p14:creationId xmlns:p14="http://schemas.microsoft.com/office/powerpoint/2010/main" val="139160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499"/>
            <a:ext cx="9607923" cy="6405282"/>
          </a:xfrm>
        </p:spPr>
      </p:pic>
      <p:sp>
        <p:nvSpPr>
          <p:cNvPr id="5" name="CuadroTexto 4"/>
          <p:cNvSpPr txBox="1"/>
          <p:nvPr/>
        </p:nvSpPr>
        <p:spPr>
          <a:xfrm>
            <a:off x="5088194" y="5324168"/>
            <a:ext cx="7669161" cy="477054"/>
          </a:xfrm>
          <a:prstGeom prst="rect">
            <a:avLst/>
          </a:prstGeom>
          <a:solidFill>
            <a:schemeClr val="accent2"/>
          </a:solidFill>
        </p:spPr>
        <p:txBody>
          <a:bodyPr wrap="square" rtlCol="0">
            <a:spAutoFit/>
          </a:bodyPr>
          <a:lstStyle/>
          <a:p>
            <a:pPr algn="ctr"/>
            <a:r>
              <a:rPr lang="en-US" sz="2500" b="1" dirty="0"/>
              <a:t>De Manaus a Santo Domingo</a:t>
            </a:r>
            <a:endParaRPr lang="es-ES_tradnl" sz="2500" b="1" dirty="0"/>
          </a:p>
        </p:txBody>
      </p:sp>
    </p:spTree>
    <p:extLst>
      <p:ext uri="{BB962C8B-B14F-4D97-AF65-F5344CB8AC3E}">
        <p14:creationId xmlns:p14="http://schemas.microsoft.com/office/powerpoint/2010/main" val="28671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Plan de </a:t>
            </a:r>
            <a:r>
              <a:rPr lang="es-ES_tradnl" dirty="0" err="1"/>
              <a:t>acci</a:t>
            </a:r>
            <a:r>
              <a:rPr lang="en-US" dirty="0" err="1"/>
              <a:t>ón</a:t>
            </a:r>
            <a:endParaRPr lang="es-ES_tradnl" dirty="0"/>
          </a:p>
        </p:txBody>
      </p:sp>
      <p:sp>
        <p:nvSpPr>
          <p:cNvPr id="3" name="Marcador de contenido 2"/>
          <p:cNvSpPr>
            <a:spLocks noGrp="1"/>
          </p:cNvSpPr>
          <p:nvPr>
            <p:ph idx="1"/>
          </p:nvPr>
        </p:nvSpPr>
        <p:spPr>
          <a:xfrm>
            <a:off x="1103312" y="2052918"/>
            <a:ext cx="9058327" cy="4195481"/>
          </a:xfrm>
        </p:spPr>
        <p:txBody>
          <a:bodyPr>
            <a:normAutofit/>
          </a:bodyPr>
          <a:lstStyle/>
          <a:p>
            <a:r>
              <a:rPr lang="es-ES_tradnl" sz="2500" dirty="0"/>
              <a:t>Se propone fortalecer la </a:t>
            </a:r>
            <a:r>
              <a:rPr lang="es-ES_tradnl" sz="2500" dirty="0" err="1"/>
              <a:t>comunicaci</a:t>
            </a:r>
            <a:r>
              <a:rPr lang="en-US" sz="2500" dirty="0" err="1"/>
              <a:t>ón</a:t>
            </a:r>
            <a:r>
              <a:rPr lang="en-US" sz="2500" dirty="0"/>
              <a:t>  </a:t>
            </a:r>
            <a:r>
              <a:rPr lang="en-US" sz="2500" dirty="0" err="1"/>
              <a:t>interna</a:t>
            </a:r>
            <a:r>
              <a:rPr lang="en-US" sz="2500" dirty="0"/>
              <a:t> entre</a:t>
            </a:r>
            <a:r>
              <a:rPr lang="es-ES_tradnl" sz="2500" dirty="0"/>
              <a:t> los delegados de comunicación.</a:t>
            </a:r>
          </a:p>
          <a:p>
            <a:endParaRPr lang="es-ES_tradnl" sz="2500" dirty="0"/>
          </a:p>
          <a:p>
            <a:r>
              <a:rPr lang="es-ES_tradnl" sz="2500" dirty="0"/>
              <a:t>Se define la tarea de institucionalizar la RED de oficinas de Comunicación de las Provincias SJ de América Latina. </a:t>
            </a:r>
          </a:p>
        </p:txBody>
      </p:sp>
    </p:spTree>
    <p:extLst>
      <p:ext uri="{BB962C8B-B14F-4D97-AF65-F5344CB8AC3E}">
        <p14:creationId xmlns:p14="http://schemas.microsoft.com/office/powerpoint/2010/main" val="138592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Plan de </a:t>
            </a:r>
            <a:r>
              <a:rPr lang="en-US" dirty="0" err="1"/>
              <a:t>Acción</a:t>
            </a:r>
            <a:endParaRPr lang="es-ES_tradnl" dirty="0"/>
          </a:p>
        </p:txBody>
      </p:sp>
      <p:sp>
        <p:nvSpPr>
          <p:cNvPr id="3" name="Marcador de contenido 2"/>
          <p:cNvSpPr>
            <a:spLocks noGrp="1"/>
          </p:cNvSpPr>
          <p:nvPr>
            <p:ph idx="1"/>
          </p:nvPr>
        </p:nvSpPr>
        <p:spPr>
          <a:xfrm>
            <a:off x="1103312" y="2052918"/>
            <a:ext cx="9205811" cy="4195481"/>
          </a:xfrm>
        </p:spPr>
        <p:txBody>
          <a:bodyPr/>
          <a:lstStyle/>
          <a:p>
            <a:pPr marL="0" indent="0">
              <a:buNone/>
            </a:pPr>
            <a:endParaRPr lang="en-US" sz="2500" dirty="0"/>
          </a:p>
          <a:p>
            <a:r>
              <a:rPr lang="es-ES_tradnl" sz="2500" dirty="0"/>
              <a:t>Previo al VII Encuentro, las oficinas de </a:t>
            </a:r>
            <a:r>
              <a:rPr lang="es-ES_tradnl" sz="2500" dirty="0" err="1"/>
              <a:t>comunicaci</a:t>
            </a:r>
            <a:r>
              <a:rPr lang="en-US" sz="2500" dirty="0" err="1"/>
              <a:t>ón</a:t>
            </a:r>
            <a:r>
              <a:rPr lang="en-US" sz="2500" dirty="0"/>
              <a:t> se </a:t>
            </a:r>
            <a:r>
              <a:rPr lang="en-US" sz="2500" dirty="0" err="1"/>
              <a:t>acercan</a:t>
            </a:r>
            <a:r>
              <a:rPr lang="en-US" sz="2500" dirty="0"/>
              <a:t> </a:t>
            </a:r>
            <a:r>
              <a:rPr lang="en-US" sz="2500" dirty="0" err="1"/>
              <a:t>mediante</a:t>
            </a:r>
            <a:r>
              <a:rPr lang="en-US" sz="2500" dirty="0"/>
              <a:t> </a:t>
            </a:r>
            <a:r>
              <a:rPr lang="en-US" sz="2500" dirty="0" err="1"/>
              <a:t>encuentros</a:t>
            </a:r>
            <a:r>
              <a:rPr lang="en-US" sz="2500" dirty="0"/>
              <a:t> </a:t>
            </a:r>
            <a:r>
              <a:rPr lang="en-US" sz="2500" dirty="0" err="1"/>
              <a:t>virtuales</a:t>
            </a:r>
            <a:r>
              <a:rPr lang="en-US" sz="2500" dirty="0"/>
              <a:t>.</a:t>
            </a:r>
          </a:p>
          <a:p>
            <a:pPr marL="0" indent="0">
              <a:buNone/>
            </a:pPr>
            <a:endParaRPr lang="en-US" sz="2500" dirty="0"/>
          </a:p>
          <a:p>
            <a:r>
              <a:rPr lang="en-US" sz="2500" dirty="0"/>
              <a:t>Las </a:t>
            </a:r>
            <a:r>
              <a:rPr lang="en-US" sz="2500" dirty="0" err="1"/>
              <a:t>oficinas</a:t>
            </a:r>
            <a:r>
              <a:rPr lang="en-US" sz="2500" dirty="0"/>
              <a:t> se </a:t>
            </a:r>
            <a:r>
              <a:rPr lang="en-US" sz="2500" dirty="0" err="1"/>
              <a:t>acercan</a:t>
            </a:r>
            <a:r>
              <a:rPr lang="en-US" sz="2500" dirty="0"/>
              <a:t> </a:t>
            </a:r>
            <a:r>
              <a:rPr lang="en-US" sz="2500" dirty="0" err="1"/>
              <a:t>efectivamente</a:t>
            </a:r>
            <a:r>
              <a:rPr lang="en-US" sz="2500" dirty="0"/>
              <a:t> y </a:t>
            </a:r>
            <a:r>
              <a:rPr lang="en-US" sz="2500" dirty="0" err="1"/>
              <a:t>generan</a:t>
            </a:r>
            <a:r>
              <a:rPr lang="en-US" sz="2500" dirty="0"/>
              <a:t> </a:t>
            </a:r>
            <a:r>
              <a:rPr lang="en-US" sz="2500" dirty="0" err="1"/>
              <a:t>una</a:t>
            </a:r>
            <a:r>
              <a:rPr lang="en-US" sz="2500" dirty="0"/>
              <a:t> </a:t>
            </a:r>
            <a:r>
              <a:rPr lang="en-US" sz="2500" dirty="0" err="1"/>
              <a:t>dinámica</a:t>
            </a:r>
            <a:r>
              <a:rPr lang="en-US" sz="2500" dirty="0"/>
              <a:t> de </a:t>
            </a:r>
            <a:r>
              <a:rPr lang="en-US" sz="2500" dirty="0" err="1"/>
              <a:t>reuniones</a:t>
            </a:r>
            <a:r>
              <a:rPr lang="en-US" sz="2500" dirty="0"/>
              <a:t> </a:t>
            </a:r>
            <a:r>
              <a:rPr lang="en-US" sz="2500" dirty="0" err="1"/>
              <a:t>virtuales</a:t>
            </a:r>
            <a:r>
              <a:rPr lang="en-US" sz="2500" dirty="0"/>
              <a:t> y se </a:t>
            </a:r>
            <a:r>
              <a:rPr lang="en-US" sz="2500" dirty="0" err="1"/>
              <a:t>trabaja</a:t>
            </a:r>
            <a:r>
              <a:rPr lang="en-US" sz="2500" dirty="0"/>
              <a:t> en un </a:t>
            </a:r>
            <a:r>
              <a:rPr lang="en-US" sz="2500" dirty="0" err="1"/>
              <a:t>marco</a:t>
            </a:r>
            <a:r>
              <a:rPr lang="en-US" sz="2500" dirty="0"/>
              <a:t> de </a:t>
            </a:r>
            <a:r>
              <a:rPr lang="en-US" sz="2500" dirty="0" err="1"/>
              <a:t>referencia</a:t>
            </a:r>
            <a:r>
              <a:rPr lang="en-US" sz="2500" dirty="0"/>
              <a:t>. </a:t>
            </a:r>
          </a:p>
          <a:p>
            <a:pPr marL="0" indent="0">
              <a:buNone/>
            </a:pPr>
            <a:endParaRPr lang="en-US" sz="2500" dirty="0"/>
          </a:p>
          <a:p>
            <a:endParaRPr lang="es-ES_tradnl" dirty="0"/>
          </a:p>
        </p:txBody>
      </p:sp>
    </p:spTree>
    <p:extLst>
      <p:ext uri="{BB962C8B-B14F-4D97-AF65-F5344CB8AC3E}">
        <p14:creationId xmlns:p14="http://schemas.microsoft.com/office/powerpoint/2010/main" val="146125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Proyecto para el Sector </a:t>
            </a:r>
            <a:r>
              <a:rPr lang="es-ES_tradnl" dirty="0" err="1"/>
              <a:t>Comunicaci</a:t>
            </a:r>
            <a:r>
              <a:rPr lang="en-US" dirty="0" err="1"/>
              <a:t>ón</a:t>
            </a:r>
            <a:endParaRPr lang="es-ES_tradnl" dirty="0"/>
          </a:p>
        </p:txBody>
      </p:sp>
      <p:sp>
        <p:nvSpPr>
          <p:cNvPr id="3" name="Marcador de contenido 2"/>
          <p:cNvSpPr>
            <a:spLocks noGrp="1"/>
          </p:cNvSpPr>
          <p:nvPr>
            <p:ph idx="1"/>
          </p:nvPr>
        </p:nvSpPr>
        <p:spPr>
          <a:xfrm>
            <a:off x="1103312" y="2052918"/>
            <a:ext cx="9795746" cy="4195481"/>
          </a:xfrm>
        </p:spPr>
        <p:txBody>
          <a:bodyPr>
            <a:normAutofit/>
          </a:bodyPr>
          <a:lstStyle/>
          <a:p>
            <a:endParaRPr lang="en-US" sz="2500" dirty="0"/>
          </a:p>
          <a:p>
            <a:r>
              <a:rPr lang="en-US" sz="2500" dirty="0"/>
              <a:t>En 2015 se escribe un </a:t>
            </a:r>
            <a:r>
              <a:rPr lang="en-US" sz="2500" dirty="0" err="1"/>
              <a:t>ambicioso</a:t>
            </a:r>
            <a:r>
              <a:rPr lang="en-US" sz="2500" dirty="0"/>
              <a:t> </a:t>
            </a:r>
            <a:r>
              <a:rPr lang="en-US" sz="2500" dirty="0" err="1"/>
              <a:t>proyecto</a:t>
            </a:r>
            <a:r>
              <a:rPr lang="en-US" sz="2500" dirty="0"/>
              <a:t> </a:t>
            </a:r>
            <a:r>
              <a:rPr lang="en-US" sz="2500" dirty="0" err="1"/>
              <a:t>que</a:t>
            </a:r>
            <a:r>
              <a:rPr lang="en-US" sz="2500" dirty="0"/>
              <a:t> se </a:t>
            </a:r>
            <a:r>
              <a:rPr lang="en-US" sz="2500" dirty="0" err="1"/>
              <a:t>denomina</a:t>
            </a:r>
            <a:r>
              <a:rPr lang="en-US" sz="2500" dirty="0"/>
              <a:t> </a:t>
            </a:r>
            <a:r>
              <a:rPr lang="en-US" sz="2500" dirty="0" err="1"/>
              <a:t>Redigcom</a:t>
            </a:r>
            <a:r>
              <a:rPr lang="en-US" sz="2500" dirty="0"/>
              <a:t>.  Se lee el PAC </a:t>
            </a:r>
            <a:r>
              <a:rPr lang="en-US" sz="2500" dirty="0" err="1"/>
              <a:t>desde</a:t>
            </a:r>
            <a:r>
              <a:rPr lang="en-US" sz="2500" dirty="0"/>
              <a:t> la </a:t>
            </a:r>
            <a:r>
              <a:rPr lang="en-US" sz="2500" dirty="0" err="1"/>
              <a:t>Comunicación</a:t>
            </a:r>
            <a:r>
              <a:rPr lang="en-US" sz="2500" dirty="0"/>
              <a:t> y se </a:t>
            </a:r>
            <a:r>
              <a:rPr lang="en-US" sz="2500" dirty="0" err="1"/>
              <a:t>generan</a:t>
            </a:r>
            <a:r>
              <a:rPr lang="en-US" sz="2500" dirty="0"/>
              <a:t> </a:t>
            </a:r>
            <a:r>
              <a:rPr lang="en-US" sz="2500" dirty="0" err="1"/>
              <a:t>propuestas</a:t>
            </a:r>
            <a:r>
              <a:rPr lang="en-US" sz="2500" dirty="0"/>
              <a:t> y </a:t>
            </a:r>
            <a:r>
              <a:rPr lang="en-US" sz="2500" dirty="0" err="1"/>
              <a:t>proyectos</a:t>
            </a:r>
            <a:r>
              <a:rPr lang="en-US" sz="2500" dirty="0"/>
              <a:t> para </a:t>
            </a:r>
            <a:r>
              <a:rPr lang="en-US" sz="2500" dirty="0" err="1"/>
              <a:t>todas</a:t>
            </a:r>
            <a:r>
              <a:rPr lang="en-US" sz="2500" dirty="0"/>
              <a:t> </a:t>
            </a:r>
            <a:r>
              <a:rPr lang="en-US" sz="2500" dirty="0" err="1"/>
              <a:t>las</a:t>
            </a:r>
            <a:r>
              <a:rPr lang="en-US" sz="2500" dirty="0"/>
              <a:t> </a:t>
            </a:r>
            <a:r>
              <a:rPr lang="en-US" sz="2500" dirty="0" err="1"/>
              <a:t>prioridades</a:t>
            </a:r>
            <a:r>
              <a:rPr lang="en-US" sz="2500" dirty="0"/>
              <a:t> </a:t>
            </a:r>
          </a:p>
          <a:p>
            <a:endParaRPr lang="en-US" sz="2500" dirty="0"/>
          </a:p>
          <a:p>
            <a:r>
              <a:rPr lang="en-US" sz="2500" dirty="0"/>
              <a:t>De </a:t>
            </a:r>
            <a:r>
              <a:rPr lang="en-US" sz="2500" dirty="0" err="1"/>
              <a:t>Redigcom</a:t>
            </a:r>
            <a:r>
              <a:rPr lang="en-US" sz="2500" dirty="0"/>
              <a:t> </a:t>
            </a:r>
            <a:r>
              <a:rPr lang="en-US" sz="2500" dirty="0" err="1"/>
              <a:t>nace</a:t>
            </a:r>
            <a:r>
              <a:rPr lang="en-US" sz="2500" dirty="0"/>
              <a:t> el </a:t>
            </a:r>
            <a:r>
              <a:rPr lang="en-US" sz="2500" dirty="0" err="1"/>
              <a:t>proyecto</a:t>
            </a:r>
            <a:r>
              <a:rPr lang="en-US" sz="2500" dirty="0"/>
              <a:t> ”</a:t>
            </a:r>
            <a:r>
              <a:rPr lang="en-US" sz="2500" dirty="0" err="1"/>
              <a:t>Fortalecimiento</a:t>
            </a:r>
            <a:r>
              <a:rPr lang="en-US" sz="2500" dirty="0"/>
              <a:t> de la </a:t>
            </a:r>
            <a:r>
              <a:rPr lang="en-US" sz="2500" dirty="0" err="1"/>
              <a:t>comunicación</a:t>
            </a:r>
            <a:r>
              <a:rPr lang="en-US" sz="2500" dirty="0"/>
              <a:t> </a:t>
            </a:r>
            <a:r>
              <a:rPr lang="en-US" sz="2500" dirty="0" err="1"/>
              <a:t>interna</a:t>
            </a:r>
            <a:r>
              <a:rPr lang="en-US" sz="2500" dirty="0"/>
              <a:t> y </a:t>
            </a:r>
            <a:r>
              <a:rPr lang="en-US" sz="2500" dirty="0" err="1"/>
              <a:t>externa</a:t>
            </a:r>
            <a:r>
              <a:rPr lang="en-US" sz="2500" dirty="0"/>
              <a:t> de la CPAL"</a:t>
            </a:r>
            <a:endParaRPr lang="es-ES_tradnl" sz="2500" dirty="0"/>
          </a:p>
          <a:p>
            <a:pPr marL="0" indent="0">
              <a:buNone/>
            </a:pPr>
            <a:endParaRPr lang="es-ES_tradnl" sz="2500" dirty="0"/>
          </a:p>
          <a:p>
            <a:endParaRPr lang="es-ES_tradnl" dirty="0"/>
          </a:p>
        </p:txBody>
      </p:sp>
    </p:spTree>
    <p:extLst>
      <p:ext uri="{BB962C8B-B14F-4D97-AF65-F5344CB8AC3E}">
        <p14:creationId xmlns:p14="http://schemas.microsoft.com/office/powerpoint/2010/main" val="1655027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ó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3202</TotalTime>
  <Words>707</Words>
  <Application>Microsoft Office PowerPoint</Application>
  <PresentationFormat>Panorámica</PresentationFormat>
  <Paragraphs>76</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Century Gothic</vt:lpstr>
      <vt:lpstr>Mangal</vt:lpstr>
      <vt:lpstr>Wingdings 3</vt:lpstr>
      <vt:lpstr>Ión</vt:lpstr>
      <vt:lpstr>Presentación de PowerPoint</vt:lpstr>
      <vt:lpstr>Las Redes y el Sector</vt:lpstr>
      <vt:lpstr>Presentación de PowerPoint</vt:lpstr>
      <vt:lpstr>ALCEP </vt:lpstr>
      <vt:lpstr>RadioS.J.</vt:lpstr>
      <vt:lpstr>Presentación de PowerPoint</vt:lpstr>
      <vt:lpstr>Plan de acción</vt:lpstr>
      <vt:lpstr>Plan de Acción</vt:lpstr>
      <vt:lpstr>Proyecto para el Sector Comunicación</vt:lpstr>
      <vt:lpstr>Presentación de PowerPoint</vt:lpstr>
      <vt:lpstr>Novedades en SDQ </vt:lpstr>
      <vt:lpstr>Presentación de PowerPoint</vt:lpstr>
      <vt:lpstr>Presentación de PowerPoint</vt:lpstr>
      <vt:lpstr>Del Sector a las redes</vt:lpstr>
      <vt:lpstr>Resultados de SDQ</vt:lpstr>
      <vt:lpstr>Objetivo para red de Radios</vt:lpstr>
      <vt:lpstr>Líneas de acción</vt:lpstr>
      <vt:lpstr>Objetivo para Red de oficinas</vt:lpstr>
      <vt:lpstr>Líneas de acción</vt:lpstr>
      <vt:lpstr>Sector de Comunicación</vt:lpstr>
      <vt:lpstr>Líneas de acción</vt:lpstr>
      <vt:lpstr>Balance</vt:lpstr>
      <vt:lpstr>Balance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VII Encuentro Sector de Comunicaión</dc:title>
  <dc:creator>Usuario de Microsoft Office</dc:creator>
  <cp:lastModifiedBy>COMUNICACION</cp:lastModifiedBy>
  <cp:revision>54</cp:revision>
  <dcterms:created xsi:type="dcterms:W3CDTF">2017-11-05T00:09:43Z</dcterms:created>
  <dcterms:modified xsi:type="dcterms:W3CDTF">2018-05-25T16:34:51Z</dcterms:modified>
</cp:coreProperties>
</file>